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2" r:id="rId6"/>
    <p:sldId id="271" r:id="rId7"/>
    <p:sldId id="263" r:id="rId8"/>
    <p:sldId id="276" r:id="rId9"/>
    <p:sldId id="264" r:id="rId10"/>
    <p:sldId id="279" r:id="rId11"/>
    <p:sldId id="277" r:id="rId12"/>
    <p:sldId id="274" r:id="rId13"/>
    <p:sldId id="267" r:id="rId14"/>
    <p:sldId id="268" r:id="rId15"/>
    <p:sldId id="270" r:id="rId16"/>
    <p:sldId id="269" r:id="rId17"/>
    <p:sldId id="278" r:id="rId18"/>
    <p:sldId id="272" r:id="rId19"/>
  </p:sldIdLst>
  <p:sldSz cx="12192000" cy="6858000"/>
  <p:notesSz cx="6858000" cy="9144000"/>
  <p:embeddedFontLs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Poppins Medium" panose="020B0604020202020204" pitchFamily="34" charset="0"/>
      <p:regular r:id="rId25"/>
      <p:italic r:id="rId26"/>
    </p:embeddedFont>
    <p:embeddedFont>
      <p:font typeface="Poppins SemiBold" panose="020B0604020202020204" pitchFamily="34" charset="0"/>
      <p:regular r:id="rId27"/>
      <p:bold r:id="rId28"/>
      <p:italic r:id="rId29"/>
      <p:boldItalic r:id="rId30"/>
    </p:embeddedFont>
    <p:embeddedFont>
      <p:font typeface="Poppins-Medium" panose="020F0502020204030204" pitchFamily="34" charset="0"/>
      <p:regular r:id="rId31"/>
      <p:bold r:id="rId32"/>
      <p:italic r:id="rId33"/>
      <p:boldItalic r:id="rId34"/>
    </p:embeddedFont>
    <p:embeddedFont>
      <p:font typeface="Poppins-Regular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D760"/>
    <a:srgbClr val="B4B5B2"/>
    <a:srgbClr val="12BFCF"/>
    <a:srgbClr val="BCBE20"/>
    <a:srgbClr val="E47BC4"/>
    <a:srgbClr val="9568BD"/>
    <a:srgbClr val="35A436"/>
    <a:srgbClr val="277AB3"/>
    <a:srgbClr val="121212"/>
    <a:srgbClr val="231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DF0D57-BEC4-8044-B43B-400F9C931E30}" v="1582" dt="2025-11-28T09:51:43.062"/>
    <p1510:client id="{4595A87D-F74E-6845-8191-E843F0721F8A}" v="2322" dt="2025-11-28T08:49:19.282"/>
    <p1510:client id="{572A23F0-E99B-3D71-30C5-DB07C62005F4}" v="2732" dt="2025-11-28T07:48: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719"/>
  </p:normalViewPr>
  <p:slideViewPr>
    <p:cSldViewPr snapToGrid="0">
      <p:cViewPr>
        <p:scale>
          <a:sx n="110" d="100"/>
          <a:sy n="110" d="100"/>
        </p:scale>
        <p:origin x="656" y="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895A0-CF55-EC43-AE43-84A40FA21FB6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826EE-2C32-784D-A6EA-2A10E957D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9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826EE-2C32-784D-A6EA-2A10E957D2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86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826EE-2C32-784D-A6EA-2A10E957D2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76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F4A3-4738-39C7-6F6D-39A4BB398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DF0C6-4209-C43E-D56B-FFB739618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33CEA-CD38-A231-C186-58B46C1C0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28/11/25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A86EE-014F-28FD-7CF4-310E6038D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9C4B6-6611-D908-7AD4-F0D07323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077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5EAA9D-6184-80F0-3CF1-62B1CDDA4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28/11/25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BC88A-0B79-F670-2036-2C93CDA6C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A3E6F-CA88-DC54-2349-240DFFC0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060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6E5E54B-718B-F3AA-01FE-E9B9709722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2440" y="5873860"/>
            <a:ext cx="801145" cy="801145"/>
          </a:xfrm>
          <a:custGeom>
            <a:avLst/>
            <a:gdLst>
              <a:gd name="connsiteX0" fmla="*/ 0 w 801145"/>
              <a:gd name="connsiteY0" fmla="*/ 0 h 801145"/>
              <a:gd name="connsiteX1" fmla="*/ 801145 w 801145"/>
              <a:gd name="connsiteY1" fmla="*/ 0 h 801145"/>
              <a:gd name="connsiteX2" fmla="*/ 801145 w 801145"/>
              <a:gd name="connsiteY2" fmla="*/ 801145 h 801145"/>
              <a:gd name="connsiteX3" fmla="*/ 0 w 801145"/>
              <a:gd name="connsiteY3" fmla="*/ 801145 h 80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1145" h="801145">
                <a:moveTo>
                  <a:pt x="0" y="0"/>
                </a:moveTo>
                <a:lnTo>
                  <a:pt x="801145" y="0"/>
                </a:lnTo>
                <a:lnTo>
                  <a:pt x="801145" y="801145"/>
                </a:lnTo>
                <a:lnTo>
                  <a:pt x="0" y="8011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960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037A15C-9FEA-0991-2A48-1BB829355A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29994" y="1752776"/>
            <a:ext cx="1939605" cy="1939605"/>
          </a:xfrm>
          <a:custGeom>
            <a:avLst/>
            <a:gdLst>
              <a:gd name="connsiteX0" fmla="*/ 134518 w 1939605"/>
              <a:gd name="connsiteY0" fmla="*/ 0 h 1939605"/>
              <a:gd name="connsiteX1" fmla="*/ 1805087 w 1939605"/>
              <a:gd name="connsiteY1" fmla="*/ 0 h 1939605"/>
              <a:gd name="connsiteX2" fmla="*/ 1939605 w 1939605"/>
              <a:gd name="connsiteY2" fmla="*/ 134518 h 1939605"/>
              <a:gd name="connsiteX3" fmla="*/ 1939605 w 1939605"/>
              <a:gd name="connsiteY3" fmla="*/ 1805088 h 1939605"/>
              <a:gd name="connsiteX4" fmla="*/ 1805087 w 1939605"/>
              <a:gd name="connsiteY4" fmla="*/ 1939605 h 1939605"/>
              <a:gd name="connsiteX5" fmla="*/ 134518 w 1939605"/>
              <a:gd name="connsiteY5" fmla="*/ 1939605 h 1939605"/>
              <a:gd name="connsiteX6" fmla="*/ 0 w 1939605"/>
              <a:gd name="connsiteY6" fmla="*/ 1805088 h 1939605"/>
              <a:gd name="connsiteX7" fmla="*/ 0 w 1939605"/>
              <a:gd name="connsiteY7" fmla="*/ 134518 h 1939605"/>
              <a:gd name="connsiteX8" fmla="*/ 134518 w 1939605"/>
              <a:gd name="connsiteY8" fmla="*/ 0 h 193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9605" h="1939605">
                <a:moveTo>
                  <a:pt x="134518" y="0"/>
                </a:moveTo>
                <a:lnTo>
                  <a:pt x="1805087" y="0"/>
                </a:lnTo>
                <a:cubicBezTo>
                  <a:pt x="1879379" y="0"/>
                  <a:pt x="1939605" y="60226"/>
                  <a:pt x="1939605" y="134518"/>
                </a:cubicBezTo>
                <a:lnTo>
                  <a:pt x="1939605" y="1805088"/>
                </a:lnTo>
                <a:cubicBezTo>
                  <a:pt x="1939605" y="1879380"/>
                  <a:pt x="1879379" y="1939605"/>
                  <a:pt x="1805087" y="1939605"/>
                </a:cubicBezTo>
                <a:lnTo>
                  <a:pt x="134518" y="1939605"/>
                </a:lnTo>
                <a:cubicBezTo>
                  <a:pt x="60226" y="1939605"/>
                  <a:pt x="0" y="1879380"/>
                  <a:pt x="0" y="1805088"/>
                </a:cubicBezTo>
                <a:lnTo>
                  <a:pt x="0" y="134518"/>
                </a:lnTo>
                <a:cubicBezTo>
                  <a:pt x="0" y="60226"/>
                  <a:pt x="60226" y="0"/>
                  <a:pt x="1345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686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58D12C6-C78A-78B0-7402-251995E7B8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87719" y="2829557"/>
            <a:ext cx="2493163" cy="3133078"/>
          </a:xfrm>
          <a:custGeom>
            <a:avLst/>
            <a:gdLst>
              <a:gd name="connsiteX0" fmla="*/ 163751 w 2493163"/>
              <a:gd name="connsiteY0" fmla="*/ 0 h 3133078"/>
              <a:gd name="connsiteX1" fmla="*/ 2329412 w 2493163"/>
              <a:gd name="connsiteY1" fmla="*/ 0 h 3133078"/>
              <a:gd name="connsiteX2" fmla="*/ 2493163 w 2493163"/>
              <a:gd name="connsiteY2" fmla="*/ 163751 h 3133078"/>
              <a:gd name="connsiteX3" fmla="*/ 2493163 w 2493163"/>
              <a:gd name="connsiteY3" fmla="*/ 2969327 h 3133078"/>
              <a:gd name="connsiteX4" fmla="*/ 2329412 w 2493163"/>
              <a:gd name="connsiteY4" fmla="*/ 3133078 h 3133078"/>
              <a:gd name="connsiteX5" fmla="*/ 163751 w 2493163"/>
              <a:gd name="connsiteY5" fmla="*/ 3133078 h 3133078"/>
              <a:gd name="connsiteX6" fmla="*/ 0 w 2493163"/>
              <a:gd name="connsiteY6" fmla="*/ 2969327 h 3133078"/>
              <a:gd name="connsiteX7" fmla="*/ 0 w 2493163"/>
              <a:gd name="connsiteY7" fmla="*/ 163751 h 3133078"/>
              <a:gd name="connsiteX8" fmla="*/ 163751 w 2493163"/>
              <a:gd name="connsiteY8" fmla="*/ 0 h 3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3163" h="3133078">
                <a:moveTo>
                  <a:pt x="163751" y="0"/>
                </a:moveTo>
                <a:lnTo>
                  <a:pt x="2329412" y="0"/>
                </a:lnTo>
                <a:cubicBezTo>
                  <a:pt x="2419849" y="0"/>
                  <a:pt x="2493163" y="73314"/>
                  <a:pt x="2493163" y="163751"/>
                </a:cubicBezTo>
                <a:lnTo>
                  <a:pt x="2493163" y="2969327"/>
                </a:lnTo>
                <a:cubicBezTo>
                  <a:pt x="2493163" y="3059764"/>
                  <a:pt x="2419849" y="3133078"/>
                  <a:pt x="2329412" y="3133078"/>
                </a:cubicBezTo>
                <a:lnTo>
                  <a:pt x="163751" y="3133078"/>
                </a:lnTo>
                <a:cubicBezTo>
                  <a:pt x="73314" y="3133078"/>
                  <a:pt x="0" y="3059764"/>
                  <a:pt x="0" y="2969327"/>
                </a:cubicBezTo>
                <a:lnTo>
                  <a:pt x="0" y="163751"/>
                </a:lnTo>
                <a:cubicBezTo>
                  <a:pt x="0" y="73314"/>
                  <a:pt x="73314" y="0"/>
                  <a:pt x="1637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9197C2-4F86-535A-366D-9C84050E89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898462"/>
            <a:ext cx="3123409" cy="1978417"/>
          </a:xfrm>
          <a:custGeom>
            <a:avLst/>
            <a:gdLst>
              <a:gd name="connsiteX0" fmla="*/ 129942 w 3123409"/>
              <a:gd name="connsiteY0" fmla="*/ 0 h 1978417"/>
              <a:gd name="connsiteX1" fmla="*/ 2993467 w 3123409"/>
              <a:gd name="connsiteY1" fmla="*/ 0 h 1978417"/>
              <a:gd name="connsiteX2" fmla="*/ 3123409 w 3123409"/>
              <a:gd name="connsiteY2" fmla="*/ 129942 h 1978417"/>
              <a:gd name="connsiteX3" fmla="*/ 3123409 w 3123409"/>
              <a:gd name="connsiteY3" fmla="*/ 1848475 h 1978417"/>
              <a:gd name="connsiteX4" fmla="*/ 2993467 w 3123409"/>
              <a:gd name="connsiteY4" fmla="*/ 1978417 h 1978417"/>
              <a:gd name="connsiteX5" fmla="*/ 129942 w 3123409"/>
              <a:gd name="connsiteY5" fmla="*/ 1978417 h 1978417"/>
              <a:gd name="connsiteX6" fmla="*/ 0 w 3123409"/>
              <a:gd name="connsiteY6" fmla="*/ 1848475 h 1978417"/>
              <a:gd name="connsiteX7" fmla="*/ 0 w 3123409"/>
              <a:gd name="connsiteY7" fmla="*/ 129942 h 1978417"/>
              <a:gd name="connsiteX8" fmla="*/ 129942 w 3123409"/>
              <a:gd name="connsiteY8" fmla="*/ 0 h 197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3409" h="1978417">
                <a:moveTo>
                  <a:pt x="129942" y="0"/>
                </a:moveTo>
                <a:lnTo>
                  <a:pt x="2993467" y="0"/>
                </a:lnTo>
                <a:cubicBezTo>
                  <a:pt x="3065233" y="0"/>
                  <a:pt x="3123409" y="58177"/>
                  <a:pt x="3123409" y="129942"/>
                </a:cubicBezTo>
                <a:lnTo>
                  <a:pt x="3123409" y="1848475"/>
                </a:lnTo>
                <a:cubicBezTo>
                  <a:pt x="3123409" y="1920240"/>
                  <a:pt x="3065233" y="1978417"/>
                  <a:pt x="2993467" y="1978417"/>
                </a:cubicBezTo>
                <a:lnTo>
                  <a:pt x="129942" y="1978417"/>
                </a:lnTo>
                <a:cubicBezTo>
                  <a:pt x="58177" y="1978417"/>
                  <a:pt x="0" y="1920240"/>
                  <a:pt x="0" y="1848475"/>
                </a:cubicBezTo>
                <a:lnTo>
                  <a:pt x="0" y="129942"/>
                </a:lnTo>
                <a:cubicBezTo>
                  <a:pt x="0" y="58177"/>
                  <a:pt x="58177" y="0"/>
                  <a:pt x="1299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9F158EB-4F70-74BD-529E-B106522521B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5999" y="4192003"/>
            <a:ext cx="3123409" cy="1758895"/>
          </a:xfrm>
          <a:custGeom>
            <a:avLst/>
            <a:gdLst>
              <a:gd name="connsiteX0" fmla="*/ 115524 w 3123409"/>
              <a:gd name="connsiteY0" fmla="*/ 0 h 1758895"/>
              <a:gd name="connsiteX1" fmla="*/ 3007885 w 3123409"/>
              <a:gd name="connsiteY1" fmla="*/ 0 h 1758895"/>
              <a:gd name="connsiteX2" fmla="*/ 3123409 w 3123409"/>
              <a:gd name="connsiteY2" fmla="*/ 115524 h 1758895"/>
              <a:gd name="connsiteX3" fmla="*/ 3123409 w 3123409"/>
              <a:gd name="connsiteY3" fmla="*/ 1643371 h 1758895"/>
              <a:gd name="connsiteX4" fmla="*/ 3007885 w 3123409"/>
              <a:gd name="connsiteY4" fmla="*/ 1758895 h 1758895"/>
              <a:gd name="connsiteX5" fmla="*/ 115524 w 3123409"/>
              <a:gd name="connsiteY5" fmla="*/ 1758895 h 1758895"/>
              <a:gd name="connsiteX6" fmla="*/ 0 w 3123409"/>
              <a:gd name="connsiteY6" fmla="*/ 1643371 h 1758895"/>
              <a:gd name="connsiteX7" fmla="*/ 0 w 3123409"/>
              <a:gd name="connsiteY7" fmla="*/ 115524 h 1758895"/>
              <a:gd name="connsiteX8" fmla="*/ 115524 w 3123409"/>
              <a:gd name="connsiteY8" fmla="*/ 0 h 175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3409" h="1758895">
                <a:moveTo>
                  <a:pt x="115524" y="0"/>
                </a:moveTo>
                <a:lnTo>
                  <a:pt x="3007885" y="0"/>
                </a:lnTo>
                <a:cubicBezTo>
                  <a:pt x="3071687" y="0"/>
                  <a:pt x="3123409" y="51722"/>
                  <a:pt x="3123409" y="115524"/>
                </a:cubicBezTo>
                <a:lnTo>
                  <a:pt x="3123409" y="1643371"/>
                </a:lnTo>
                <a:cubicBezTo>
                  <a:pt x="3123409" y="1707173"/>
                  <a:pt x="3071687" y="1758895"/>
                  <a:pt x="3007885" y="1758895"/>
                </a:cubicBezTo>
                <a:lnTo>
                  <a:pt x="115524" y="1758895"/>
                </a:lnTo>
                <a:cubicBezTo>
                  <a:pt x="51722" y="1758895"/>
                  <a:pt x="0" y="1707173"/>
                  <a:pt x="0" y="1643371"/>
                </a:cubicBezTo>
                <a:lnTo>
                  <a:pt x="0" y="115524"/>
                </a:lnTo>
                <a:cubicBezTo>
                  <a:pt x="0" y="51722"/>
                  <a:pt x="51722" y="0"/>
                  <a:pt x="1155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2E0330-0FF7-CE2C-010A-0EA00DC59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4529" y="1898462"/>
            <a:ext cx="2249488" cy="4064174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586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7FE994B-D38C-B439-8EDF-FA4BCB435A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5407" y="2894397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4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AC7276B-01BD-A30B-C837-EE90DF4B0C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670503" y="2894397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4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85D22D7-99E2-24A2-8EE7-3A1F9F97FED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5407" y="4953829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5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77771F6-5F84-D6DB-ED8A-ED669E7133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70503" y="4953829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5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266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DABB-5579-7086-1272-26E609EA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BC3CB-94E9-8B90-2F55-6453BAFC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ACAA9-756F-D97B-32EF-6EF6A554E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F6DE6-1644-0B66-948B-4A6C5B329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28/11/25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78CF0-D540-60D0-43A9-FB4FB7844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7987B-BCE5-E147-13F6-CEBCD95A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757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7BA0-C763-E897-32DA-138A44B1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A528F6-B9BB-9DD4-9A84-7AC178A5C5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50530-3C67-7732-01F1-5E98EFC3A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59D25-C3BD-7C7F-F0BA-2933AD53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28/11/25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8C721D-B5BD-48D1-AF73-1F72A826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BD1CD-F7C0-F7B7-7129-CDC7BB897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621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E889-884C-6481-218A-AF5A3578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6AD79-A9EC-E3F8-58AF-E641012F9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E3F8F-7DBC-852A-183D-5AF46A838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28/11/25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C293D-E565-DE13-1AC0-7E20169E0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0241B-4616-15BB-C44D-C2630B1FF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0198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F4A897-7DC2-16F4-FEBE-A1C70C3710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42379A-CFAD-9FD8-0B3A-0FEFD0CCD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AC50-628E-1D40-2987-202F0101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28/11/25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B6279-0716-B1AD-C027-724F217EF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21D09-C0CB-455A-56F8-BF25B81B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547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7C3683E-9202-91EC-CBD8-16009D5302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3600" y="673100"/>
            <a:ext cx="4495800" cy="6870700"/>
          </a:xfrm>
          <a:custGeom>
            <a:avLst/>
            <a:gdLst>
              <a:gd name="connsiteX0" fmla="*/ 0 w 4495800"/>
              <a:gd name="connsiteY0" fmla="*/ 0 h 6870700"/>
              <a:gd name="connsiteX1" fmla="*/ 4495800 w 4495800"/>
              <a:gd name="connsiteY1" fmla="*/ 0 h 6870700"/>
              <a:gd name="connsiteX2" fmla="*/ 4495800 w 4495800"/>
              <a:gd name="connsiteY2" fmla="*/ 6870700 h 6870700"/>
              <a:gd name="connsiteX3" fmla="*/ 0 w 4495800"/>
              <a:gd name="connsiteY3" fmla="*/ 687070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800" h="6870700">
                <a:moveTo>
                  <a:pt x="0" y="0"/>
                </a:moveTo>
                <a:lnTo>
                  <a:pt x="4495800" y="0"/>
                </a:lnTo>
                <a:lnTo>
                  <a:pt x="4495800" y="6870700"/>
                </a:lnTo>
                <a:lnTo>
                  <a:pt x="0" y="6870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81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79A781-48D8-B6DD-617F-55D373D532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73896" y="1162071"/>
            <a:ext cx="1406053" cy="1406053"/>
          </a:xfrm>
          <a:custGeom>
            <a:avLst/>
            <a:gdLst>
              <a:gd name="connsiteX0" fmla="*/ 69951 w 1406053"/>
              <a:gd name="connsiteY0" fmla="*/ 0 h 1406053"/>
              <a:gd name="connsiteX1" fmla="*/ 1336102 w 1406053"/>
              <a:gd name="connsiteY1" fmla="*/ 0 h 1406053"/>
              <a:gd name="connsiteX2" fmla="*/ 1406053 w 1406053"/>
              <a:gd name="connsiteY2" fmla="*/ 69951 h 1406053"/>
              <a:gd name="connsiteX3" fmla="*/ 1406053 w 1406053"/>
              <a:gd name="connsiteY3" fmla="*/ 1336102 h 1406053"/>
              <a:gd name="connsiteX4" fmla="*/ 1336102 w 1406053"/>
              <a:gd name="connsiteY4" fmla="*/ 1406053 h 1406053"/>
              <a:gd name="connsiteX5" fmla="*/ 69951 w 1406053"/>
              <a:gd name="connsiteY5" fmla="*/ 1406053 h 1406053"/>
              <a:gd name="connsiteX6" fmla="*/ 0 w 1406053"/>
              <a:gd name="connsiteY6" fmla="*/ 1336102 h 1406053"/>
              <a:gd name="connsiteX7" fmla="*/ 0 w 1406053"/>
              <a:gd name="connsiteY7" fmla="*/ 69951 h 1406053"/>
              <a:gd name="connsiteX8" fmla="*/ 69951 w 1406053"/>
              <a:gd name="connsiteY8" fmla="*/ 0 h 1406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6053" h="1406053">
                <a:moveTo>
                  <a:pt x="69951" y="0"/>
                </a:moveTo>
                <a:lnTo>
                  <a:pt x="1336102" y="0"/>
                </a:lnTo>
                <a:cubicBezTo>
                  <a:pt x="1374735" y="0"/>
                  <a:pt x="1406053" y="31318"/>
                  <a:pt x="1406053" y="69951"/>
                </a:cubicBezTo>
                <a:lnTo>
                  <a:pt x="1406053" y="1336102"/>
                </a:lnTo>
                <a:cubicBezTo>
                  <a:pt x="1406053" y="1374735"/>
                  <a:pt x="1374735" y="1406053"/>
                  <a:pt x="1336102" y="1406053"/>
                </a:cubicBezTo>
                <a:lnTo>
                  <a:pt x="69951" y="1406053"/>
                </a:lnTo>
                <a:cubicBezTo>
                  <a:pt x="31318" y="1406053"/>
                  <a:pt x="0" y="1374735"/>
                  <a:pt x="0" y="1336102"/>
                </a:cubicBezTo>
                <a:lnTo>
                  <a:pt x="0" y="69951"/>
                </a:lnTo>
                <a:cubicBezTo>
                  <a:pt x="0" y="31318"/>
                  <a:pt x="31318" y="0"/>
                  <a:pt x="699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916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6AD98A-94BA-8601-0605-196AA39800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78209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E153428-B1E3-D072-602C-C6D2755980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73569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BE458EE-95D6-C5D2-24C6-D7E700AC3E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29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790EFBF-A14B-B61E-B728-9CFF840B09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64288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802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A885-9A06-A8DE-57E8-8204BFD4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59467-A1CF-D0A1-1BA3-2D9C08BA0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757E6-9AA2-F3F1-32FC-C299E797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28/11/25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C9775-937A-DC3A-2D6D-8729C8799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EB8F4-49B2-C08A-BFBC-A1D0A839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44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A6C48-C987-38BA-0E90-578065EB7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7CC50-35AE-6963-D4D0-2BF79FA41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F1F8D-DD0E-84BB-0021-EFAD2E57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28/11/25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163B6-9A48-F9F5-B67B-43338396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A708A-BC70-5D41-5AA4-06F8F480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4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8764-0FBC-68BB-5B89-B0DA8B67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E6B6-58BF-CC6F-323C-0A288ACAB9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69224-4E6C-B58A-CA01-E681BB1B5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BEE1E-A6DF-0099-61FE-4D0841470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28/11/25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B82A4-5509-E162-65A4-5A011A59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B0A6B-FB45-0F63-BE40-3816DA5DA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2884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4D046-6E1A-2255-D66A-A585E9AC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DBC03-7F5A-D0B2-AA6C-476D9B10C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0DE8A-702E-2C81-5A1A-DA2DAF36D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1DF6E-430A-554F-B020-471E30536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33DA32-C9B2-543E-D772-4F1C058173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8D373-859C-15CB-182E-4B47B1333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28/11/25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041F4C-8CE6-8E26-363E-7D679A2B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D4AA56-2D1D-9D9E-92F2-1933ABD0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71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B0BE9-6ACA-7837-F8A6-93D6198EE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2C6CB-8788-CD10-4D0B-B920452AF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28/11/25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F4B915-DA01-8120-173C-DAD1A1E71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3C12B-DA75-926D-AD5A-96E53A0A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79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A1C108-C7E0-B63D-59A7-EC089C48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4FC41-096D-B80A-CE2B-5195BF153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1D83A-700F-0E5C-8C94-994325997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E457B-8ACB-4F61-9CA3-BFA1D6F932C5}" type="datetimeFigureOut">
              <a:rPr lang="en-IN" smtClean="0"/>
              <a:t>28/11/25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FF432-6422-D4FE-B9B1-70128AA752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A9677-93D6-2D5C-D2E9-FE2C926E2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DFEE8-03A6-43F7-8184-79995F4902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67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1" r:id="rId3"/>
    <p:sldLayoutId id="2147483660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66" r:id="rId11"/>
    <p:sldLayoutId id="2147483664" r:id="rId12"/>
    <p:sldLayoutId id="2147483663" r:id="rId13"/>
    <p:sldLayoutId id="2147483662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image" Target="../media/image12.svg"/><Relationship Id="rId12" Type="http://schemas.openxmlformats.org/officeDocument/2006/relationships/slide" Target="slide1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11" Type="http://schemas.openxmlformats.org/officeDocument/2006/relationships/slide" Target="slide13.xml"/><Relationship Id="rId5" Type="http://schemas.openxmlformats.org/officeDocument/2006/relationships/slide" Target="slide5.xml"/><Relationship Id="rId15" Type="http://schemas.openxmlformats.org/officeDocument/2006/relationships/image" Target="../media/image9.png"/><Relationship Id="rId10" Type="http://schemas.openxmlformats.org/officeDocument/2006/relationships/slide" Target="slide10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slide" Target="slide14.xml"/><Relationship Id="rId3" Type="http://schemas.openxmlformats.org/officeDocument/2006/relationships/slide" Target="slide2.xml"/><Relationship Id="rId7" Type="http://schemas.openxmlformats.org/officeDocument/2006/relationships/image" Target="../media/image5.png"/><Relationship Id="rId12" Type="http://schemas.openxmlformats.org/officeDocument/2006/relationships/slide" Target="slide13.xml"/><Relationship Id="rId2" Type="http://schemas.openxmlformats.org/officeDocument/2006/relationships/image" Target="../media/image19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slide" Target="slide5.xml"/><Relationship Id="rId11" Type="http://schemas.openxmlformats.org/officeDocument/2006/relationships/slide" Target="slide10.xml"/><Relationship Id="rId5" Type="http://schemas.openxmlformats.org/officeDocument/2006/relationships/slide" Target="slide4.xml"/><Relationship Id="rId15" Type="http://schemas.openxmlformats.org/officeDocument/2006/relationships/image" Target="../media/image8.svg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7.xml"/><Relationship Id="rId1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4.xml"/><Relationship Id="rId3" Type="http://schemas.openxmlformats.org/officeDocument/2006/relationships/slide" Target="slide3.xml"/><Relationship Id="rId7" Type="http://schemas.openxmlformats.org/officeDocument/2006/relationships/image" Target="../media/image12.svg"/><Relationship Id="rId12" Type="http://schemas.openxmlformats.org/officeDocument/2006/relationships/slide" Target="slide13.xml"/><Relationship Id="rId17" Type="http://schemas.openxmlformats.org/officeDocument/2006/relationships/image" Target="../media/image9.png"/><Relationship Id="rId2" Type="http://schemas.openxmlformats.org/officeDocument/2006/relationships/slide" Target="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slide" Target="slide15.xml"/><Relationship Id="rId5" Type="http://schemas.openxmlformats.org/officeDocument/2006/relationships/slide" Target="slide5.xml"/><Relationship Id="rId15" Type="http://schemas.openxmlformats.org/officeDocument/2006/relationships/image" Target="../media/image8.svg"/><Relationship Id="rId10" Type="http://schemas.openxmlformats.org/officeDocument/2006/relationships/slide" Target="slide10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4.xml"/><Relationship Id="rId18" Type="http://schemas.openxmlformats.org/officeDocument/2006/relationships/image" Target="../media/image23.png"/><Relationship Id="rId3" Type="http://schemas.openxmlformats.org/officeDocument/2006/relationships/slide" Target="slide3.xml"/><Relationship Id="rId21" Type="http://schemas.openxmlformats.org/officeDocument/2006/relationships/image" Target="../media/image26.png"/><Relationship Id="rId7" Type="http://schemas.openxmlformats.org/officeDocument/2006/relationships/image" Target="../media/image12.svg"/><Relationship Id="rId12" Type="http://schemas.openxmlformats.org/officeDocument/2006/relationships/slide" Target="slide13.xml"/><Relationship Id="rId17" Type="http://schemas.openxmlformats.org/officeDocument/2006/relationships/image" Target="../media/image22.png"/><Relationship Id="rId2" Type="http://schemas.openxmlformats.org/officeDocument/2006/relationships/slide" Target="slide2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slide" Target="slide15.xml"/><Relationship Id="rId5" Type="http://schemas.openxmlformats.org/officeDocument/2006/relationships/slide" Target="slide5.xml"/><Relationship Id="rId15" Type="http://schemas.openxmlformats.org/officeDocument/2006/relationships/image" Target="../media/image8.svg"/><Relationship Id="rId10" Type="http://schemas.openxmlformats.org/officeDocument/2006/relationships/slide" Target="slide10.xml"/><Relationship Id="rId19" Type="http://schemas.openxmlformats.org/officeDocument/2006/relationships/image" Target="../media/image24.png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image" Target="../media/image7.png"/><Relationship Id="rId2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4.xml"/><Relationship Id="rId18" Type="http://schemas.openxmlformats.org/officeDocument/2006/relationships/image" Target="../media/image9.png"/><Relationship Id="rId3" Type="http://schemas.openxmlformats.org/officeDocument/2006/relationships/slide" Target="slide3.xml"/><Relationship Id="rId7" Type="http://schemas.openxmlformats.org/officeDocument/2006/relationships/image" Target="../media/image12.svg"/><Relationship Id="rId12" Type="http://schemas.openxmlformats.org/officeDocument/2006/relationships/slide" Target="slide13.xml"/><Relationship Id="rId17" Type="http://schemas.openxmlformats.org/officeDocument/2006/relationships/image" Target="../media/image28.png"/><Relationship Id="rId2" Type="http://schemas.openxmlformats.org/officeDocument/2006/relationships/slide" Target="slide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slide" Target="slide15.xml"/><Relationship Id="rId5" Type="http://schemas.openxmlformats.org/officeDocument/2006/relationships/slide" Target="slide5.xml"/><Relationship Id="rId15" Type="http://schemas.openxmlformats.org/officeDocument/2006/relationships/image" Target="../media/image8.svg"/><Relationship Id="rId10" Type="http://schemas.openxmlformats.org/officeDocument/2006/relationships/slide" Target="slide10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slide" Target="slide13.xml"/><Relationship Id="rId18" Type="http://schemas.openxmlformats.org/officeDocument/2006/relationships/image" Target="../media/image9.png"/><Relationship Id="rId3" Type="http://schemas.openxmlformats.org/officeDocument/2006/relationships/slide" Target="slide2.xml"/><Relationship Id="rId7" Type="http://schemas.openxmlformats.org/officeDocument/2006/relationships/image" Target="../media/image5.png"/><Relationship Id="rId12" Type="http://schemas.openxmlformats.org/officeDocument/2006/relationships/slide" Target="slide15.xml"/><Relationship Id="rId17" Type="http://schemas.openxmlformats.org/officeDocument/2006/relationships/image" Target="../media/image32.png"/><Relationship Id="rId2" Type="http://schemas.openxmlformats.org/officeDocument/2006/relationships/image" Target="../media/image29.png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12.xml"/><Relationship Id="rId6" Type="http://schemas.openxmlformats.org/officeDocument/2006/relationships/slide" Target="slide5.xml"/><Relationship Id="rId11" Type="http://schemas.openxmlformats.org/officeDocument/2006/relationships/slide" Target="slide10.xml"/><Relationship Id="rId5" Type="http://schemas.openxmlformats.org/officeDocument/2006/relationships/slide" Target="slide4.xml"/><Relationship Id="rId15" Type="http://schemas.openxmlformats.org/officeDocument/2006/relationships/image" Target="../media/image30.png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7.xml"/><Relationship Id="rId14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5.jpe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4.xml"/><Relationship Id="rId3" Type="http://schemas.openxmlformats.org/officeDocument/2006/relationships/slide" Target="slide3.xml"/><Relationship Id="rId7" Type="http://schemas.openxmlformats.org/officeDocument/2006/relationships/image" Target="../media/image6.svg"/><Relationship Id="rId12" Type="http://schemas.openxmlformats.org/officeDocument/2006/relationships/slide" Target="slide13.xml"/><Relationship Id="rId2" Type="http://schemas.openxmlformats.org/officeDocument/2006/relationships/slide" Target="slide2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slide" Target="slide15.xml"/><Relationship Id="rId5" Type="http://schemas.openxmlformats.org/officeDocument/2006/relationships/slide" Target="slide5.xml"/><Relationship Id="rId15" Type="http://schemas.openxmlformats.org/officeDocument/2006/relationships/image" Target="../media/image8.svg"/><Relationship Id="rId10" Type="http://schemas.openxmlformats.org/officeDocument/2006/relationships/slide" Target="slide10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15.xml"/><Relationship Id="rId18" Type="http://schemas.openxmlformats.org/officeDocument/2006/relationships/image" Target="../media/image13.jpeg"/><Relationship Id="rId3" Type="http://schemas.openxmlformats.org/officeDocument/2006/relationships/image" Target="../media/image11.svg"/><Relationship Id="rId7" Type="http://schemas.openxmlformats.org/officeDocument/2006/relationships/slide" Target="slide5.xml"/><Relationship Id="rId12" Type="http://schemas.openxmlformats.org/officeDocument/2006/relationships/slide" Target="slide10.xml"/><Relationship Id="rId17" Type="http://schemas.openxmlformats.org/officeDocument/2006/relationships/image" Target="../media/image8.svg"/><Relationship Id="rId2" Type="http://schemas.openxmlformats.org/officeDocument/2006/relationships/image" Target="../media/image10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slide" Target="slide4.xml"/><Relationship Id="rId11" Type="http://schemas.openxmlformats.org/officeDocument/2006/relationships/slide" Target="slide9.xml"/><Relationship Id="rId5" Type="http://schemas.openxmlformats.org/officeDocument/2006/relationships/slide" Target="slide3.xml"/><Relationship Id="rId15" Type="http://schemas.openxmlformats.org/officeDocument/2006/relationships/slide" Target="slide14.xml"/><Relationship Id="rId10" Type="http://schemas.openxmlformats.org/officeDocument/2006/relationships/slide" Target="slide7.xml"/><Relationship Id="rId19" Type="http://schemas.openxmlformats.org/officeDocument/2006/relationships/image" Target="../media/image9.png"/><Relationship Id="rId4" Type="http://schemas.openxmlformats.org/officeDocument/2006/relationships/slide" Target="slide2.xml"/><Relationship Id="rId9" Type="http://schemas.openxmlformats.org/officeDocument/2006/relationships/image" Target="../media/image12.svg"/><Relationship Id="rId14" Type="http://schemas.openxmlformats.org/officeDocument/2006/relationships/slide" Target="slide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8.svg"/><Relationship Id="rId3" Type="http://schemas.openxmlformats.org/officeDocument/2006/relationships/slide" Target="slide3.xml"/><Relationship Id="rId7" Type="http://schemas.openxmlformats.org/officeDocument/2006/relationships/image" Target="../media/image12.svg"/><Relationship Id="rId12" Type="http://schemas.openxmlformats.org/officeDocument/2006/relationships/image" Target="../media/image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slide" Target="slide14.xml"/><Relationship Id="rId5" Type="http://schemas.openxmlformats.org/officeDocument/2006/relationships/slide" Target="slide5.xml"/><Relationship Id="rId15" Type="http://schemas.openxmlformats.org/officeDocument/2006/relationships/image" Target="../media/image9.png"/><Relationship Id="rId10" Type="http://schemas.openxmlformats.org/officeDocument/2006/relationships/slide" Target="slide13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slide" Target="slide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14.png"/><Relationship Id="rId3" Type="http://schemas.openxmlformats.org/officeDocument/2006/relationships/slide" Target="slide2.xml"/><Relationship Id="rId7" Type="http://schemas.openxmlformats.org/officeDocument/2006/relationships/slide" Target="slide10.xml"/><Relationship Id="rId12" Type="http://schemas.openxmlformats.org/officeDocument/2006/relationships/slide" Target="slide4.xml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3.xml"/><Relationship Id="rId6" Type="http://schemas.openxmlformats.org/officeDocument/2006/relationships/slide" Target="slide9.xml"/><Relationship Id="rId11" Type="http://schemas.openxmlformats.org/officeDocument/2006/relationships/image" Target="../media/image8.svg"/><Relationship Id="rId5" Type="http://schemas.openxmlformats.org/officeDocument/2006/relationships/slide" Target="slide7.xml"/><Relationship Id="rId1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slide" Target="slide3.xml"/><Relationship Id="rId9" Type="http://schemas.openxmlformats.org/officeDocument/2006/relationships/slide" Target="slide14.xml"/><Relationship Id="rId14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image" Target="../media/image15.svg"/><Relationship Id="rId12" Type="http://schemas.openxmlformats.org/officeDocument/2006/relationships/slide" Target="slide14.xml"/><Relationship Id="rId2" Type="http://schemas.openxmlformats.org/officeDocument/2006/relationships/slide" Target="slide2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slide" Target="slide13.xml"/><Relationship Id="rId5" Type="http://schemas.openxmlformats.org/officeDocument/2006/relationships/slide" Target="slide5.xml"/><Relationship Id="rId15" Type="http://schemas.openxmlformats.org/officeDocument/2006/relationships/image" Target="../media/image16.jpeg"/><Relationship Id="rId10" Type="http://schemas.openxmlformats.org/officeDocument/2006/relationships/slide" Target="slide10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image" Target="../media/image12.svg"/><Relationship Id="rId12" Type="http://schemas.openxmlformats.org/officeDocument/2006/relationships/slide" Target="slide1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11" Type="http://schemas.openxmlformats.org/officeDocument/2006/relationships/slide" Target="slide13.xml"/><Relationship Id="rId5" Type="http://schemas.openxmlformats.org/officeDocument/2006/relationships/slide" Target="slide5.xml"/><Relationship Id="rId15" Type="http://schemas.openxmlformats.org/officeDocument/2006/relationships/image" Target="../media/image9.png"/><Relationship Id="rId10" Type="http://schemas.openxmlformats.org/officeDocument/2006/relationships/slide" Target="slide10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image" Target="../media/image12.svg"/><Relationship Id="rId12" Type="http://schemas.openxmlformats.org/officeDocument/2006/relationships/slide" Target="slide1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11" Type="http://schemas.openxmlformats.org/officeDocument/2006/relationships/slide" Target="slide13.xml"/><Relationship Id="rId5" Type="http://schemas.openxmlformats.org/officeDocument/2006/relationships/slide" Target="slide5.xml"/><Relationship Id="rId15" Type="http://schemas.openxmlformats.org/officeDocument/2006/relationships/image" Target="../media/image9.png"/><Relationship Id="rId10" Type="http://schemas.openxmlformats.org/officeDocument/2006/relationships/slide" Target="slide10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image" Target="../media/image12.svg"/><Relationship Id="rId12" Type="http://schemas.openxmlformats.org/officeDocument/2006/relationships/slide" Target="slide14.xml"/><Relationship Id="rId17" Type="http://schemas.openxmlformats.org/officeDocument/2006/relationships/image" Target="../media/image9.png"/><Relationship Id="rId2" Type="http://schemas.openxmlformats.org/officeDocument/2006/relationships/slide" Target="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11" Type="http://schemas.openxmlformats.org/officeDocument/2006/relationships/slide" Target="slide13.xml"/><Relationship Id="rId5" Type="http://schemas.openxmlformats.org/officeDocument/2006/relationships/slide" Target="slide5.xml"/><Relationship Id="rId15" Type="http://schemas.openxmlformats.org/officeDocument/2006/relationships/image" Target="../media/image17.png"/><Relationship Id="rId10" Type="http://schemas.openxmlformats.org/officeDocument/2006/relationships/slide" Target="slide10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music player&#10;&#10;AI-generated content may be incorrect.">
            <a:extLst>
              <a:ext uri="{FF2B5EF4-FFF2-40B4-BE49-F238E27FC236}">
                <a16:creationId xmlns:a16="http://schemas.microsoft.com/office/drawing/2014/main" id="{4FAF6AED-04AF-1734-9CDF-D8959AD47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69"/>
          <a:stretch>
            <a:fillRect/>
          </a:stretch>
        </p:blipFill>
        <p:spPr>
          <a:xfrm>
            <a:off x="10343034" y="40639"/>
            <a:ext cx="1848965" cy="672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986DAF-6ECC-619B-5CDA-1941FC675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563922" cy="6805465"/>
          </a:xfrm>
          <a:prstGeom prst="rect">
            <a:avLst/>
          </a:prstGeom>
        </p:spPr>
      </p:pic>
      <p:sp>
        <p:nvSpPr>
          <p:cNvPr id="13" name="Rectangle: Rounded Corners 7">
            <a:extLst>
              <a:ext uri="{FF2B5EF4-FFF2-40B4-BE49-F238E27FC236}">
                <a16:creationId xmlns:a16="http://schemas.microsoft.com/office/drawing/2014/main" id="{E4F412DF-5F1E-5B4D-CEA3-AD58E357EE07}"/>
              </a:ext>
            </a:extLst>
          </p:cNvPr>
          <p:cNvSpPr/>
          <p:nvPr/>
        </p:nvSpPr>
        <p:spPr>
          <a:xfrm>
            <a:off x="0" y="40639"/>
            <a:ext cx="12192001" cy="6814713"/>
          </a:xfrm>
          <a:prstGeom prst="roundRect">
            <a:avLst>
              <a:gd name="adj" fmla="val 219"/>
            </a:avLst>
          </a:prstGeom>
          <a:solidFill>
            <a:schemeClr val="tx1">
              <a:alpha val="41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: Rounded Corners 7">
            <a:extLst>
              <a:ext uri="{FF2B5EF4-FFF2-40B4-BE49-F238E27FC236}">
                <a16:creationId xmlns:a16="http://schemas.microsoft.com/office/drawing/2014/main" id="{1321406F-0227-C1F6-6B76-0E1DA6D3D144}"/>
              </a:ext>
            </a:extLst>
          </p:cNvPr>
          <p:cNvSpPr/>
          <p:nvPr/>
        </p:nvSpPr>
        <p:spPr>
          <a:xfrm>
            <a:off x="-2" y="40638"/>
            <a:ext cx="12192001" cy="6814713"/>
          </a:xfrm>
          <a:prstGeom prst="roundRect">
            <a:avLst>
              <a:gd name="adj" fmla="val 219"/>
            </a:avLst>
          </a:prstGeom>
          <a:solidFill>
            <a:schemeClr val="tx1">
              <a:alpha val="41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Rounded Corners 7">
            <a:extLst>
              <a:ext uri="{FF2B5EF4-FFF2-40B4-BE49-F238E27FC236}">
                <a16:creationId xmlns:a16="http://schemas.microsoft.com/office/drawing/2014/main" id="{9757C111-77C8-E79A-0863-CB678E719C23}"/>
              </a:ext>
            </a:extLst>
          </p:cNvPr>
          <p:cNvSpPr/>
          <p:nvPr/>
        </p:nvSpPr>
        <p:spPr>
          <a:xfrm>
            <a:off x="0" y="-9248"/>
            <a:ext cx="12192001" cy="6814713"/>
          </a:xfrm>
          <a:prstGeom prst="roundRect">
            <a:avLst>
              <a:gd name="adj" fmla="val 219"/>
            </a:avLst>
          </a:prstGeom>
          <a:solidFill>
            <a:schemeClr val="tx1">
              <a:alpha val="41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2DF89D0-F660-08A6-6DB1-3EDA86823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3998" y="2259271"/>
            <a:ext cx="1524000" cy="15175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A23DC4-EFB4-591F-35FD-AA64DA7497E8}"/>
              </a:ext>
            </a:extLst>
          </p:cNvPr>
          <p:cNvSpPr txBox="1"/>
          <p:nvPr/>
        </p:nvSpPr>
        <p:spPr>
          <a:xfrm>
            <a:off x="3360433" y="3826672"/>
            <a:ext cx="5471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Personalized Spotify Mood Based Playlist Generation</a:t>
            </a:r>
          </a:p>
        </p:txBody>
      </p:sp>
    </p:spTree>
    <p:extLst>
      <p:ext uri="{BB962C8B-B14F-4D97-AF65-F5344CB8AC3E}">
        <p14:creationId xmlns:p14="http://schemas.microsoft.com/office/powerpoint/2010/main" val="700905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AEA881-CB69-CAB1-5E51-8951A62D9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FFD89EE-CAF9-085D-D45C-B6D0580A69BB}"/>
              </a:ext>
            </a:extLst>
          </p:cNvPr>
          <p:cNvSpPr/>
          <p:nvPr/>
        </p:nvSpPr>
        <p:spPr>
          <a:xfrm>
            <a:off x="3008671" y="2788458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B61764-6424-C6A2-0FBB-B63BE8A244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FC5F323-A114-6BCF-A2EB-C79CEF601E06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3D9FBA7-A59A-F3F8-E1E9-AC2A639CC143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AE81C8E-B2CE-8CAA-18BA-E3829149D98F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C726394-C5B4-CBA7-124B-95A4DD94104E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91D92FDF-9B1B-DC20-E664-1DB9FA0AC478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6F08BE6-D415-60AC-363C-D1D5AB077BB8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1A074A2C-9BB6-C671-8E76-C53B7BF032EB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7B7729F0-2958-6247-767F-92CCC2B9E14F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9F2057F-90B6-54CA-B3B5-AC338A5FC38C}"/>
              </a:ext>
            </a:extLst>
          </p:cNvPr>
          <p:cNvSpPr txBox="1"/>
          <p:nvPr/>
        </p:nvSpPr>
        <p:spPr>
          <a:xfrm>
            <a:off x="3176923" y="570475"/>
            <a:ext cx="752713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4400">
                <a:solidFill>
                  <a:schemeClr val="bg1"/>
                </a:solidFill>
                <a:latin typeface="Poppins Medium"/>
                <a:cs typeface="Poppins Medium"/>
              </a:rPr>
              <a:t>Result &amp; Cluster Naming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9F2E9-B2E3-C0AE-6DA6-692156B25D52}"/>
              </a:ext>
            </a:extLst>
          </p:cNvPr>
          <p:cNvSpPr txBox="1"/>
          <p:nvPr/>
        </p:nvSpPr>
        <p:spPr>
          <a:xfrm>
            <a:off x="3255267" y="1404465"/>
            <a:ext cx="4782592" cy="6168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Labelled our clusters based on average features values in each clusters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4DB87D-7AFD-F701-F85B-347BE7DDDA9D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7" name="Oval 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50C2DD60-7C13-AC25-2F5E-03565C02FFAE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4A5F9D1C-21A9-16D5-CE9A-621D900FAB51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4D6A31-3DE3-3F6D-46C8-759B6B49D54F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2" name="Oval 1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37E9DC2-B0C9-0318-ABBF-57D84A5D4694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F4E8A96-D09A-7FE1-D916-B17D5881B47E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" name="TextBox 13">
            <a:hlinkClick r:id="rId2" action="ppaction://hlinksldjump"/>
            <a:extLst>
              <a:ext uri="{FF2B5EF4-FFF2-40B4-BE49-F238E27FC236}">
                <a16:creationId xmlns:a16="http://schemas.microsoft.com/office/drawing/2014/main" id="{72E21EA7-D6AF-6FD5-DA94-405024C55FB3}"/>
              </a:ext>
            </a:extLst>
          </p:cNvPr>
          <p:cNvSpPr txBox="1"/>
          <p:nvPr/>
        </p:nvSpPr>
        <p:spPr>
          <a:xfrm>
            <a:off x="869323" y="845770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Problem Statement</a:t>
            </a:r>
          </a:p>
        </p:txBody>
      </p:sp>
      <p:sp>
        <p:nvSpPr>
          <p:cNvPr id="15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1988AD80-FE4D-AF8C-D27D-2F2F7971CD78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hlinkClick r:id="rId3" action="ppaction://hlinksldjump"/>
            <a:extLst>
              <a:ext uri="{FF2B5EF4-FFF2-40B4-BE49-F238E27FC236}">
                <a16:creationId xmlns:a16="http://schemas.microsoft.com/office/drawing/2014/main" id="{76CBA2C6-11E2-7A57-B49F-44CBE7635308}"/>
              </a:ext>
            </a:extLst>
          </p:cNvPr>
          <p:cNvSpPr txBox="1"/>
          <p:nvPr/>
        </p:nvSpPr>
        <p:spPr>
          <a:xfrm>
            <a:off x="869323" y="1302704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Vision</a:t>
            </a:r>
          </a:p>
        </p:txBody>
      </p:sp>
      <p:sp>
        <p:nvSpPr>
          <p:cNvPr id="17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6B2B3E10-5EEE-BBA3-6C95-565401463F8A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81E0D02B-C965-8F51-690C-82E37EE99DAA}"/>
              </a:ext>
            </a:extLst>
          </p:cNvPr>
          <p:cNvSpPr txBox="1"/>
          <p:nvPr/>
        </p:nvSpPr>
        <p:spPr>
          <a:xfrm>
            <a:off x="869323" y="175178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Exploration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D4569E-BFE2-8A5D-F5E6-AF81FB168ABA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20" name="Freeform: Shape 26">
              <a:hlinkClick r:id="rId4" action="ppaction://hlinksldjump"/>
              <a:extLst>
                <a:ext uri="{FF2B5EF4-FFF2-40B4-BE49-F238E27FC236}">
                  <a16:creationId xmlns:a16="http://schemas.microsoft.com/office/drawing/2014/main" id="{7CDE0964-ABF5-3EB2-F630-789631A10E5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7">
              <a:hlinkClick r:id="rId4" action="ppaction://hlinksldjump"/>
              <a:extLst>
                <a:ext uri="{FF2B5EF4-FFF2-40B4-BE49-F238E27FC236}">
                  <a16:creationId xmlns:a16="http://schemas.microsoft.com/office/drawing/2014/main" id="{E692D136-FA09-7311-E884-B8A6D6C14AA9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8">
              <a:hlinkClick r:id="rId4" action="ppaction://hlinksldjump"/>
              <a:extLst>
                <a:ext uri="{FF2B5EF4-FFF2-40B4-BE49-F238E27FC236}">
                  <a16:creationId xmlns:a16="http://schemas.microsoft.com/office/drawing/2014/main" id="{A3CB23F4-6181-B1F7-7245-70E2A4EDCDBA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7" name="TextBox 26">
            <a:hlinkClick r:id="rId5" action="ppaction://hlinksldjump"/>
            <a:extLst>
              <a:ext uri="{FF2B5EF4-FFF2-40B4-BE49-F238E27FC236}">
                <a16:creationId xmlns:a16="http://schemas.microsoft.com/office/drawing/2014/main" id="{487FA566-6A03-C2CD-8AB7-022D58C52024}"/>
              </a:ext>
            </a:extLst>
          </p:cNvPr>
          <p:cNvSpPr txBox="1"/>
          <p:nvPr/>
        </p:nvSpPr>
        <p:spPr>
          <a:xfrm>
            <a:off x="869323" y="2200874"/>
            <a:ext cx="1340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 Cleaning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9990BF1-C53E-2FBF-4BA4-9DEB1DE40E6A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9" name="Rectangle: Rounded Corners 40">
              <a:hlinkClick r:id="rId5" action="ppaction://hlinksldjump"/>
              <a:extLst>
                <a:ext uri="{FF2B5EF4-FFF2-40B4-BE49-F238E27FC236}">
                  <a16:creationId xmlns:a16="http://schemas.microsoft.com/office/drawing/2014/main" id="{46D12E8C-E7D7-B7A5-89C5-BC22B46ACCB6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0" name="Graphic 29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9F100B3D-2D00-6A7D-EAA2-9FD78AF75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131D29-BF10-BA6B-6819-AA2648F82FD5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33" name="Rectangle: Rounded Corners 48">
              <a:hlinkClick r:id="rId8" action="ppaction://hlinksldjump"/>
              <a:extLst>
                <a:ext uri="{FF2B5EF4-FFF2-40B4-BE49-F238E27FC236}">
                  <a16:creationId xmlns:a16="http://schemas.microsoft.com/office/drawing/2014/main" id="{16898B73-55B3-7FF2-D42C-C97C5BE4F266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024A0403-FB3A-1063-228E-EBF3FBC68B92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5" name="TextBox 34">
            <a:hlinkClick r:id="rId8" action="ppaction://hlinksldjump"/>
            <a:extLst>
              <a:ext uri="{FF2B5EF4-FFF2-40B4-BE49-F238E27FC236}">
                <a16:creationId xmlns:a16="http://schemas.microsoft.com/office/drawing/2014/main" id="{2E67B32A-D453-74BC-82F2-6D89355F6677}"/>
              </a:ext>
            </a:extLst>
          </p:cNvPr>
          <p:cNvSpPr txBox="1"/>
          <p:nvPr/>
        </p:nvSpPr>
        <p:spPr>
          <a:xfrm>
            <a:off x="869323" y="2649959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Feature Engineering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16D939D-297B-3C6D-9E43-E97CD5B28DEA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9" action="ppaction://hlinksldjump"/>
            <a:extLst>
              <a:ext uri="{FF2B5EF4-FFF2-40B4-BE49-F238E27FC236}">
                <a16:creationId xmlns:a16="http://schemas.microsoft.com/office/drawing/2014/main" id="{C1EF5992-1521-546C-EDFB-64A0A224CF07}"/>
              </a:ext>
            </a:extLst>
          </p:cNvPr>
          <p:cNvSpPr txBox="1"/>
          <p:nvPr/>
        </p:nvSpPr>
        <p:spPr>
          <a:xfrm>
            <a:off x="869323" y="3479247"/>
            <a:ext cx="1447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Model Selection </a:t>
            </a:r>
          </a:p>
        </p:txBody>
      </p:sp>
      <p:sp>
        <p:nvSpPr>
          <p:cNvPr id="40" name="Freeform: Shape 49">
            <a:hlinkClick r:id="rId9" action="ppaction://hlinksldjump"/>
            <a:extLst>
              <a:ext uri="{FF2B5EF4-FFF2-40B4-BE49-F238E27FC236}">
                <a16:creationId xmlns:a16="http://schemas.microsoft.com/office/drawing/2014/main" id="{DF1B1848-AD9D-40C4-F682-AD22130A3616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57">
            <a:hlinkClick r:id="rId10" action="ppaction://hlinksldjump"/>
            <a:extLst>
              <a:ext uri="{FF2B5EF4-FFF2-40B4-BE49-F238E27FC236}">
                <a16:creationId xmlns:a16="http://schemas.microsoft.com/office/drawing/2014/main" id="{58F69AD2-1141-98DF-D5AC-34584E4AEC1C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TextBox 43">
            <a:hlinkClick r:id="rId11" action="ppaction://hlinksldjump"/>
            <a:extLst>
              <a:ext uri="{FF2B5EF4-FFF2-40B4-BE49-F238E27FC236}">
                <a16:creationId xmlns:a16="http://schemas.microsoft.com/office/drawing/2014/main" id="{C3E9D67A-6041-0A8A-CCD2-DAFFBAADA575}"/>
              </a:ext>
            </a:extLst>
          </p:cNvPr>
          <p:cNvSpPr txBox="1"/>
          <p:nvPr/>
        </p:nvSpPr>
        <p:spPr>
          <a:xfrm>
            <a:off x="869323" y="4384781"/>
            <a:ext cx="2145139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 sz="1200">
                <a:solidFill>
                  <a:srgbClr val="1ED760"/>
                </a:solidFill>
                <a:latin typeface="Poppins Medium"/>
                <a:cs typeface="Poppins Medium"/>
              </a:rPr>
              <a:t>Results &amp; Cluster Naming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343DC78-DC0D-F03C-50FD-B54CC046FCA2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49" name="Freeform: Shape 63">
              <a:hlinkClick r:id="rId11" action="ppaction://hlinksldjump"/>
              <a:extLst>
                <a:ext uri="{FF2B5EF4-FFF2-40B4-BE49-F238E27FC236}">
                  <a16:creationId xmlns:a16="http://schemas.microsoft.com/office/drawing/2014/main" id="{EFDE2B10-0029-D5C3-5104-9D9EBEC82313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lIns="91440" tIns="45720" rIns="91440" bIns="45720" rtlCol="0" anchor="ctr"/>
            <a:lstStyle/>
            <a:p>
              <a:endParaRPr lang="en-IN">
                <a:solidFill>
                  <a:srgbClr val="1ED760"/>
                </a:solidFill>
                <a:ea typeface="Calibri"/>
                <a:cs typeface="Calibri"/>
              </a:endParaRPr>
            </a:p>
          </p:txBody>
        </p:sp>
        <p:sp>
          <p:nvSpPr>
            <p:cNvPr id="50" name="Freeform: Shape 78">
              <a:hlinkClick r:id="rId11" action="ppaction://hlinksldjump"/>
              <a:extLst>
                <a:ext uri="{FF2B5EF4-FFF2-40B4-BE49-F238E27FC236}">
                  <a16:creationId xmlns:a16="http://schemas.microsoft.com/office/drawing/2014/main" id="{9E5B2E8B-919C-828D-5BFB-22B555D5F120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lIns="91440" tIns="45720" rIns="91440" bIns="45720" rtlCol="0" anchor="ctr"/>
            <a:lstStyle/>
            <a:p>
              <a:endParaRPr lang="en-IN">
                <a:solidFill>
                  <a:srgbClr val="1ED760"/>
                </a:solidFill>
                <a:ea typeface="Calibri"/>
                <a:cs typeface="Calibri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C99851E-4633-D493-7690-7035BDD2B5FF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54" name="Freeform: Shape 93">
              <a:hlinkClick r:id="rId11" action="ppaction://hlinksldjump"/>
              <a:extLst>
                <a:ext uri="{FF2B5EF4-FFF2-40B4-BE49-F238E27FC236}">
                  <a16:creationId xmlns:a16="http://schemas.microsoft.com/office/drawing/2014/main" id="{D98C7C5E-778D-B798-D8D4-FF7825A24472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95">
              <a:hlinkClick r:id="rId11" action="ppaction://hlinksldjump"/>
              <a:extLst>
                <a:ext uri="{FF2B5EF4-FFF2-40B4-BE49-F238E27FC236}">
                  <a16:creationId xmlns:a16="http://schemas.microsoft.com/office/drawing/2014/main" id="{7F696380-D3BB-09BA-7295-44E623F87691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58" name="TextBox 57">
            <a:hlinkClick r:id="rId12" action="ppaction://hlinksldjump"/>
            <a:extLst>
              <a:ext uri="{FF2B5EF4-FFF2-40B4-BE49-F238E27FC236}">
                <a16:creationId xmlns:a16="http://schemas.microsoft.com/office/drawing/2014/main" id="{328EFCCF-2006-03AA-27B1-AAD584843E5A}"/>
              </a:ext>
            </a:extLst>
          </p:cNvPr>
          <p:cNvSpPr txBox="1"/>
          <p:nvPr/>
        </p:nvSpPr>
        <p:spPr>
          <a:xfrm>
            <a:off x="869323" y="5290315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Results &amp; Analysis</a:t>
            </a:r>
          </a:p>
        </p:txBody>
      </p:sp>
      <p:sp>
        <p:nvSpPr>
          <p:cNvPr id="59" name="Freeform: Shape 101">
            <a:hlinkClick r:id="rId12" action="ppaction://hlinksldjump"/>
            <a:extLst>
              <a:ext uri="{FF2B5EF4-FFF2-40B4-BE49-F238E27FC236}">
                <a16:creationId xmlns:a16="http://schemas.microsoft.com/office/drawing/2014/main" id="{DE076D7C-C724-2D93-143E-7C3A15EDC9F0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60" name="Graphic 59" descr="Space Saucer with solid fill">
            <a:extLst>
              <a:ext uri="{FF2B5EF4-FFF2-40B4-BE49-F238E27FC236}">
                <a16:creationId xmlns:a16="http://schemas.microsoft.com/office/drawing/2014/main" id="{0A2B40A9-923F-285F-09FF-622322C5F0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9455" y="5720899"/>
            <a:ext cx="267403" cy="267403"/>
          </a:xfrm>
          <a:prstGeom prst="rect">
            <a:avLst/>
          </a:prstGeom>
        </p:spPr>
      </p:pic>
      <p:sp>
        <p:nvSpPr>
          <p:cNvPr id="61" name="TextBox 60">
            <a:hlinkClick r:id="rId12" action="ppaction://hlinksldjump"/>
            <a:extLst>
              <a:ext uri="{FF2B5EF4-FFF2-40B4-BE49-F238E27FC236}">
                <a16:creationId xmlns:a16="http://schemas.microsoft.com/office/drawing/2014/main" id="{630C7B50-0403-3680-C36B-C6650D9AD076}"/>
              </a:ext>
            </a:extLst>
          </p:cNvPr>
          <p:cNvSpPr txBox="1"/>
          <p:nvPr/>
        </p:nvSpPr>
        <p:spPr>
          <a:xfrm>
            <a:off x="869323" y="5711303"/>
            <a:ext cx="1571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Future Exploration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2DC0FCD-0D6F-1E12-12F7-FCA012DBF05F}"/>
              </a:ext>
            </a:extLst>
          </p:cNvPr>
          <p:cNvSpPr txBox="1"/>
          <p:nvPr/>
        </p:nvSpPr>
        <p:spPr>
          <a:xfrm>
            <a:off x="10659597" y="328923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Matthieu</a:t>
            </a:r>
          </a:p>
        </p:txBody>
      </p:sp>
      <p:sp>
        <p:nvSpPr>
          <p:cNvPr id="23" name="TextBox 22">
            <a:hlinkClick r:id="rId10" action="ppaction://hlinksldjump"/>
            <a:extLst>
              <a:ext uri="{FF2B5EF4-FFF2-40B4-BE49-F238E27FC236}">
                <a16:creationId xmlns:a16="http://schemas.microsoft.com/office/drawing/2014/main" id="{062C0AB4-7F99-8089-F569-629271664FA3}"/>
              </a:ext>
            </a:extLst>
          </p:cNvPr>
          <p:cNvSpPr txBox="1"/>
          <p:nvPr/>
        </p:nvSpPr>
        <p:spPr>
          <a:xfrm>
            <a:off x="869323" y="3932014"/>
            <a:ext cx="2089033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/>
                <a:cs typeface="Poppins Medium"/>
              </a:rPr>
              <a:t>Hyperparameter Tuning </a:t>
            </a:r>
          </a:p>
        </p:txBody>
      </p:sp>
      <p:sp>
        <p:nvSpPr>
          <p:cNvPr id="78" name="Rectangle: Rounded Corners 14">
            <a:extLst>
              <a:ext uri="{FF2B5EF4-FFF2-40B4-BE49-F238E27FC236}">
                <a16:creationId xmlns:a16="http://schemas.microsoft.com/office/drawing/2014/main" id="{2174FDF5-7DB7-D82A-7345-C77CC43318EE}"/>
              </a:ext>
            </a:extLst>
          </p:cNvPr>
          <p:cNvSpPr/>
          <p:nvPr/>
        </p:nvSpPr>
        <p:spPr>
          <a:xfrm>
            <a:off x="3346194" y="2339373"/>
            <a:ext cx="2461806" cy="2077894"/>
          </a:xfrm>
          <a:prstGeom prst="roundRect">
            <a:avLst/>
          </a:prstGeom>
          <a:solidFill>
            <a:srgbClr val="277A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Moody Energetic</a:t>
            </a:r>
          </a:p>
          <a:p>
            <a:endParaRPr lang="en-US" sz="16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>
                <a:latin typeface="Open Sans"/>
                <a:ea typeface="Open Sans"/>
                <a:cs typeface="Open Sans"/>
              </a:rPr>
              <a:t>Medium–high energy </a:t>
            </a:r>
            <a:endParaRPr lang="en-US" sz="1100">
              <a:latin typeface="Open Sans"/>
              <a:ea typeface="Open Sans"/>
              <a:cs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>
                <a:latin typeface="Open Sans"/>
                <a:ea typeface="Open Sans"/>
                <a:cs typeface="Open Sans"/>
              </a:rPr>
              <a:t>Moderate danceability</a:t>
            </a:r>
            <a:endParaRPr lang="en-US" sz="1100">
              <a:latin typeface="Open Sans"/>
              <a:ea typeface="Open Sans"/>
              <a:cs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>
                <a:latin typeface="Open Sans"/>
                <a:ea typeface="Open Sans"/>
                <a:cs typeface="Open Sans"/>
              </a:rPr>
              <a:t>Low valence (emotionally darker)</a:t>
            </a:r>
            <a:endParaRPr lang="en-US" sz="1100">
              <a:latin typeface="Open Sans"/>
              <a:ea typeface="Open Sans"/>
              <a:cs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>
                <a:latin typeface="Open Sans"/>
                <a:ea typeface="Open Sans"/>
                <a:cs typeface="Open Sans"/>
              </a:rPr>
              <a:t>Low </a:t>
            </a:r>
            <a:r>
              <a:rPr lang="en-IN" sz="1100" err="1">
                <a:latin typeface="Open Sans"/>
                <a:ea typeface="Open Sans"/>
                <a:cs typeface="Open Sans"/>
              </a:rPr>
              <a:t>acousticness</a:t>
            </a:r>
            <a:r>
              <a:rPr lang="en-IN" sz="1100">
                <a:latin typeface="Open Sans"/>
                <a:ea typeface="Open Sans"/>
                <a:cs typeface="Open Sans"/>
              </a:rPr>
              <a:t> ( tense / not warm)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100">
              <a:latin typeface="Open Sans"/>
              <a:ea typeface="Open Sans"/>
              <a:cs typeface="Open Sans"/>
            </a:endParaRPr>
          </a:p>
          <a:p>
            <a:pPr algn="ctr"/>
            <a:r>
              <a:rPr lang="en-IN" sz="1100" b="1">
                <a:latin typeface="Open Sans"/>
                <a:ea typeface="Open Sans"/>
                <a:cs typeface="Open Sans"/>
              </a:rPr>
              <a:t>5,223 tracks</a:t>
            </a:r>
            <a:r>
              <a:rPr lang="en-US" sz="11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82" name="Rectangle: Rounded Corners 14">
            <a:extLst>
              <a:ext uri="{FF2B5EF4-FFF2-40B4-BE49-F238E27FC236}">
                <a16:creationId xmlns:a16="http://schemas.microsoft.com/office/drawing/2014/main" id="{4869651A-27FF-AF90-31AB-B9568BC8774C}"/>
              </a:ext>
            </a:extLst>
          </p:cNvPr>
          <p:cNvSpPr/>
          <p:nvPr/>
        </p:nvSpPr>
        <p:spPr>
          <a:xfrm>
            <a:off x="5869835" y="2374639"/>
            <a:ext cx="2461806" cy="4320450"/>
          </a:xfrm>
          <a:prstGeom prst="roundRect">
            <a:avLst/>
          </a:prstGeom>
          <a:solidFill>
            <a:srgbClr val="9568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Happy / Energetic</a:t>
            </a:r>
          </a:p>
          <a:p>
            <a:endParaRPr lang="en-US" sz="1600">
              <a:solidFill>
                <a:schemeClr val="bg1"/>
              </a:solidFill>
            </a:endParaRPr>
          </a:p>
          <a:p>
            <a:endParaRPr lang="en-US" sz="1600">
              <a:solidFill>
                <a:schemeClr val="bg1"/>
              </a:solidFill>
            </a:endParaRPr>
          </a:p>
          <a:p>
            <a:endParaRPr lang="en-US" sz="1600">
              <a:solidFill>
                <a:schemeClr val="bg1"/>
              </a:solidFill>
            </a:endParaRPr>
          </a:p>
          <a:p>
            <a:endParaRPr lang="en-US" sz="16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>
                <a:latin typeface="Open Sans"/>
                <a:ea typeface="Open Sans"/>
                <a:cs typeface="Open Sans"/>
              </a:rPr>
              <a:t>Highest energy of all clusters</a:t>
            </a:r>
            <a:endParaRPr lang="en-US" sz="1100">
              <a:latin typeface="Open Sans"/>
              <a:ea typeface="Open Sans"/>
              <a:cs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>
                <a:latin typeface="Open Sans"/>
                <a:ea typeface="Open Sans"/>
                <a:cs typeface="Open Sans"/>
              </a:rPr>
              <a:t>High danceability</a:t>
            </a:r>
            <a:endParaRPr lang="en-US" sz="1100">
              <a:latin typeface="Open Sans"/>
              <a:ea typeface="Open Sans"/>
              <a:cs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>
                <a:latin typeface="Open Sans"/>
                <a:ea typeface="Open Sans"/>
                <a:cs typeface="Open Sans"/>
              </a:rPr>
              <a:t>Highest valence (cheerful / bright)</a:t>
            </a:r>
            <a:endParaRPr lang="en-US" sz="1100">
              <a:latin typeface="Open Sans"/>
              <a:ea typeface="Open Sans"/>
              <a:cs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>
                <a:latin typeface="Open Sans"/>
                <a:ea typeface="Open Sans"/>
                <a:cs typeface="Open Sans"/>
              </a:rPr>
              <a:t>Low </a:t>
            </a:r>
            <a:r>
              <a:rPr lang="en-IN" sz="1100" err="1">
                <a:latin typeface="Open Sans"/>
                <a:ea typeface="Open Sans"/>
                <a:cs typeface="Open Sans"/>
              </a:rPr>
              <a:t>acousticness</a:t>
            </a:r>
            <a:r>
              <a:rPr lang="en-IN" sz="1100">
                <a:latin typeface="Open Sans"/>
                <a:ea typeface="Open Sans"/>
                <a:cs typeface="Open Sans"/>
              </a:rPr>
              <a:t>  (lively)</a:t>
            </a:r>
          </a:p>
          <a:p>
            <a:endParaRPr lang="en-US" sz="1100">
              <a:latin typeface="Open Sans"/>
              <a:ea typeface="Open Sans"/>
              <a:cs typeface="Open Sans"/>
            </a:endParaRPr>
          </a:p>
          <a:p>
            <a:pPr algn="ctr"/>
            <a:r>
              <a:rPr lang="en-IN" sz="1100" b="1">
                <a:latin typeface="Open Sans"/>
                <a:ea typeface="Open Sans"/>
                <a:cs typeface="Open Sans"/>
              </a:rPr>
              <a:t>25,335 tracks</a:t>
            </a:r>
            <a:r>
              <a:rPr lang="en-US" sz="11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3" name="Rectangle: Rounded Corners 14">
            <a:extLst>
              <a:ext uri="{FF2B5EF4-FFF2-40B4-BE49-F238E27FC236}">
                <a16:creationId xmlns:a16="http://schemas.microsoft.com/office/drawing/2014/main" id="{F75BB8C7-0863-634B-DDCB-E94EA3865A1D}"/>
              </a:ext>
            </a:extLst>
          </p:cNvPr>
          <p:cNvSpPr/>
          <p:nvPr/>
        </p:nvSpPr>
        <p:spPr>
          <a:xfrm>
            <a:off x="8331640" y="1456631"/>
            <a:ext cx="3860359" cy="1719954"/>
          </a:xfrm>
          <a:prstGeom prst="roundRect">
            <a:avLst/>
          </a:prstGeom>
          <a:solidFill>
            <a:srgbClr val="E47B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Warm / Feel-Good</a:t>
            </a:r>
          </a:p>
          <a:p>
            <a:endParaRPr lang="en-US" sz="16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>
                <a:latin typeface="Open Sans"/>
                <a:ea typeface="Open Sans"/>
                <a:cs typeface="Open Sans"/>
              </a:rPr>
              <a:t>Medium=high energy</a:t>
            </a:r>
            <a:endParaRPr lang="en-US" sz="1100">
              <a:latin typeface="Open Sans"/>
              <a:ea typeface="Open Sans"/>
              <a:cs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>
                <a:latin typeface="Open Sans"/>
                <a:ea typeface="Open Sans"/>
                <a:cs typeface="Open Sans"/>
              </a:rPr>
              <a:t>Good danceability</a:t>
            </a:r>
            <a:endParaRPr lang="en-US" sz="1100">
              <a:latin typeface="Open Sans"/>
              <a:ea typeface="Open Sans"/>
              <a:cs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>
                <a:latin typeface="Open Sans"/>
                <a:ea typeface="Open Sans"/>
                <a:cs typeface="Open Sans"/>
              </a:rPr>
              <a:t>Moderately positive valence</a:t>
            </a:r>
            <a:endParaRPr lang="en-IN" sz="1100">
              <a:ea typeface="Calibri"/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>
                <a:latin typeface="Open Sans"/>
                <a:ea typeface="Open Sans"/>
                <a:cs typeface="Open Sans"/>
              </a:rPr>
              <a:t>Moderate </a:t>
            </a:r>
            <a:r>
              <a:rPr lang="en-IN" sz="1100" err="1">
                <a:latin typeface="Open Sans"/>
                <a:ea typeface="Open Sans"/>
                <a:cs typeface="Open Sans"/>
              </a:rPr>
              <a:t>acousticness</a:t>
            </a:r>
            <a:r>
              <a:rPr lang="en-IN" sz="1100">
                <a:latin typeface="Open Sans"/>
                <a:ea typeface="Open Sans"/>
                <a:cs typeface="Open Sans"/>
              </a:rPr>
              <a:t> (warmth)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100">
              <a:ea typeface="Calibri"/>
              <a:cs typeface="Calibri"/>
            </a:endParaRPr>
          </a:p>
          <a:p>
            <a:pPr algn="ctr"/>
            <a:r>
              <a:rPr lang="en-IN" sz="1100" b="1">
                <a:latin typeface="Open Sans"/>
                <a:ea typeface="Open Sans"/>
                <a:cs typeface="Open Sans"/>
              </a:rPr>
              <a:t>22,103 tracks</a:t>
            </a:r>
          </a:p>
          <a:p>
            <a:endParaRPr lang="en-US" sz="1600">
              <a:solidFill>
                <a:schemeClr val="bg1"/>
              </a:solidFill>
            </a:endParaRPr>
          </a:p>
          <a:p>
            <a:endParaRPr lang="en-US" sz="1600">
              <a:solidFill>
                <a:srgbClr val="000000"/>
              </a:solidFill>
            </a:endParaRPr>
          </a:p>
          <a:p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84" name="Rectangle: Rounded Corners 14">
            <a:extLst>
              <a:ext uri="{FF2B5EF4-FFF2-40B4-BE49-F238E27FC236}">
                <a16:creationId xmlns:a16="http://schemas.microsoft.com/office/drawing/2014/main" id="{C23BAFE2-F96C-BF5B-9117-597213F4B412}"/>
              </a:ext>
            </a:extLst>
          </p:cNvPr>
          <p:cNvSpPr/>
          <p:nvPr/>
        </p:nvSpPr>
        <p:spPr>
          <a:xfrm>
            <a:off x="3317924" y="4466268"/>
            <a:ext cx="2461806" cy="2228822"/>
          </a:xfrm>
          <a:prstGeom prst="roundRect">
            <a:avLst/>
          </a:prstGeom>
          <a:solidFill>
            <a:srgbClr val="35A4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Sad / Reflective</a:t>
            </a:r>
          </a:p>
          <a:p>
            <a:endParaRPr lang="en-US" sz="16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>
                <a:latin typeface="Open Sans"/>
                <a:ea typeface="Open Sans"/>
                <a:cs typeface="Open Sans"/>
              </a:rPr>
              <a:t>Low energy</a:t>
            </a:r>
            <a:endParaRPr lang="en-US" sz="1100">
              <a:latin typeface="Open Sans"/>
              <a:ea typeface="Open Sans"/>
              <a:cs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>
                <a:latin typeface="Open Sans"/>
                <a:ea typeface="Open Sans"/>
                <a:cs typeface="Open Sans"/>
              </a:rPr>
              <a:t>High </a:t>
            </a:r>
            <a:r>
              <a:rPr lang="en-IN" sz="1100" err="1">
                <a:latin typeface="Open Sans"/>
                <a:ea typeface="Open Sans"/>
                <a:cs typeface="Open Sans"/>
              </a:rPr>
              <a:t>acousticness</a:t>
            </a:r>
            <a:r>
              <a:rPr lang="en-IN" sz="1100">
                <a:latin typeface="Open Sans"/>
                <a:ea typeface="Open Sans"/>
                <a:cs typeface="Open Sans"/>
              </a:rPr>
              <a:t> (soft, intimate)</a:t>
            </a:r>
            <a:endParaRPr lang="en-US" sz="1100">
              <a:latin typeface="Open Sans"/>
              <a:ea typeface="Open Sans"/>
              <a:cs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>
                <a:latin typeface="Open Sans"/>
                <a:ea typeface="Open Sans"/>
                <a:cs typeface="Open Sans"/>
              </a:rPr>
              <a:t>Lower valence (emotional and  wistful)</a:t>
            </a:r>
            <a:endParaRPr lang="en-US" sz="1100">
              <a:latin typeface="Open Sans"/>
              <a:ea typeface="Open Sans"/>
              <a:cs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>
                <a:latin typeface="Open Sans"/>
                <a:ea typeface="Open Sans"/>
                <a:cs typeface="Open Sans"/>
              </a:rPr>
              <a:t> Slightly higher </a:t>
            </a:r>
            <a:r>
              <a:rPr lang="en-IN" sz="1100" err="1">
                <a:latin typeface="Open Sans"/>
                <a:ea typeface="Open Sans"/>
                <a:cs typeface="Open Sans"/>
              </a:rPr>
              <a:t>speechiness</a:t>
            </a:r>
            <a:r>
              <a:rPr lang="en-IN" sz="1100">
                <a:latin typeface="Open Sans"/>
                <a:ea typeface="Open Sans"/>
                <a:cs typeface="Open Sans"/>
              </a:rPr>
              <a:t> ( expressive)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100">
              <a:latin typeface="Open Sans"/>
              <a:ea typeface="Open Sans"/>
              <a:cs typeface="Open Sans"/>
            </a:endParaRPr>
          </a:p>
          <a:p>
            <a:pPr algn="ctr"/>
            <a:r>
              <a:rPr lang="en-IN" sz="1100" b="1">
                <a:latin typeface="Open Sans"/>
                <a:ea typeface="Open Sans"/>
                <a:cs typeface="Open Sans"/>
              </a:rPr>
              <a:t>14,896 tracks</a:t>
            </a:r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85" name="Rectangle: Rounded Corners 14">
            <a:extLst>
              <a:ext uri="{FF2B5EF4-FFF2-40B4-BE49-F238E27FC236}">
                <a16:creationId xmlns:a16="http://schemas.microsoft.com/office/drawing/2014/main" id="{D7BDB30A-8367-D9D2-1EEF-C4A79274AF09}"/>
              </a:ext>
            </a:extLst>
          </p:cNvPr>
          <p:cNvSpPr/>
          <p:nvPr/>
        </p:nvSpPr>
        <p:spPr>
          <a:xfrm>
            <a:off x="8369590" y="3243339"/>
            <a:ext cx="3751607" cy="1702724"/>
          </a:xfrm>
          <a:prstGeom prst="roundRect">
            <a:avLst/>
          </a:prstGeom>
          <a:solidFill>
            <a:srgbClr val="BCBE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Intense / Driven</a:t>
            </a:r>
          </a:p>
          <a:p>
            <a:endParaRPr lang="en-US" sz="16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>
                <a:latin typeface="Open Sans"/>
                <a:ea typeface="Open Sans"/>
                <a:cs typeface="Open Sans"/>
              </a:rPr>
              <a:t>High energy</a:t>
            </a:r>
            <a:endParaRPr lang="en-IN" sz="1100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>
                <a:latin typeface="Open Sans"/>
                <a:ea typeface="Open Sans"/>
                <a:cs typeface="Open Sans"/>
              </a:rPr>
              <a:t>Low valence (serious, not cheerful)</a:t>
            </a:r>
            <a:endParaRPr lang="en-US" sz="1100">
              <a:latin typeface="Open Sans"/>
              <a:ea typeface="Open Sans"/>
              <a:cs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>
                <a:latin typeface="Open Sans"/>
                <a:ea typeface="Open Sans"/>
                <a:cs typeface="Open Sans"/>
              </a:rPr>
              <a:t>Low </a:t>
            </a:r>
            <a:r>
              <a:rPr lang="en-IN" sz="1100" err="1">
                <a:latin typeface="Open Sans"/>
                <a:ea typeface="Open Sans"/>
                <a:cs typeface="Open Sans"/>
              </a:rPr>
              <a:t>acousticness</a:t>
            </a:r>
            <a:r>
              <a:rPr lang="en-IN" sz="1100">
                <a:latin typeface="Open Sans"/>
                <a:ea typeface="Open Sans"/>
                <a:cs typeface="Open Sans"/>
              </a:rPr>
              <a:t> (sharper / aggressive tone)</a:t>
            </a:r>
            <a:endParaRPr lang="en-US" sz="1100">
              <a:latin typeface="Open Sans"/>
              <a:ea typeface="Open Sans"/>
              <a:cs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>
                <a:latin typeface="Open Sans"/>
                <a:ea typeface="Open Sans"/>
                <a:cs typeface="Open Sans"/>
              </a:rPr>
              <a:t>Very high </a:t>
            </a:r>
            <a:r>
              <a:rPr lang="en-IN" sz="1100" err="1">
                <a:latin typeface="Open Sans"/>
                <a:ea typeface="Open Sans"/>
                <a:cs typeface="Open Sans"/>
              </a:rPr>
              <a:t>instrumentalness</a:t>
            </a:r>
            <a:r>
              <a:rPr lang="en-IN" sz="1100">
                <a:latin typeface="Open Sans"/>
                <a:ea typeface="Open Sans"/>
                <a:cs typeface="Open Sans"/>
              </a:rPr>
              <a:t> (focused)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>
              <a:latin typeface="Open Sans"/>
              <a:ea typeface="Open Sans"/>
              <a:cs typeface="Open Sans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IN" sz="1100" b="1">
                <a:latin typeface="Open Sans"/>
                <a:ea typeface="Open Sans"/>
                <a:cs typeface="Open Sans"/>
              </a:rPr>
              <a:t>5,734 tracks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</a:endParaRPr>
          </a:p>
          <a:p>
            <a:r>
              <a:rPr lang="en-US" sz="16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6" name="Rectangle: Rounded Corners 14">
            <a:extLst>
              <a:ext uri="{FF2B5EF4-FFF2-40B4-BE49-F238E27FC236}">
                <a16:creationId xmlns:a16="http://schemas.microsoft.com/office/drawing/2014/main" id="{5A0EB849-ECE5-DF74-B690-4D4A4AF70AE7}"/>
              </a:ext>
            </a:extLst>
          </p:cNvPr>
          <p:cNvSpPr/>
          <p:nvPr/>
        </p:nvSpPr>
        <p:spPr>
          <a:xfrm>
            <a:off x="8393476" y="4946062"/>
            <a:ext cx="3751607" cy="1749027"/>
          </a:xfrm>
          <a:prstGeom prst="roundRect">
            <a:avLst/>
          </a:prstGeom>
          <a:solidFill>
            <a:srgbClr val="12BF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Melancholy / Peaceful Sad</a:t>
            </a:r>
          </a:p>
          <a:p>
            <a:endParaRPr lang="en-US" sz="16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>
                <a:latin typeface="Open Sans"/>
                <a:ea typeface="Open Sans"/>
                <a:cs typeface="Open Sans"/>
              </a:rPr>
              <a:t>Lowest energy</a:t>
            </a:r>
            <a:endParaRPr lang="en-US" sz="1100">
              <a:ea typeface="Calibri"/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>
                <a:latin typeface="Open Sans"/>
                <a:ea typeface="Open Sans"/>
                <a:cs typeface="Open Sans"/>
              </a:rPr>
              <a:t>Highest </a:t>
            </a:r>
            <a:r>
              <a:rPr lang="en-IN" sz="1100" err="1">
                <a:latin typeface="Open Sans"/>
                <a:ea typeface="Open Sans"/>
                <a:cs typeface="Open Sans"/>
              </a:rPr>
              <a:t>acousticness</a:t>
            </a:r>
            <a:endParaRPr lang="en-IN" sz="1100">
              <a:latin typeface="Open Sans"/>
              <a:ea typeface="Open Sans"/>
              <a:cs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>
                <a:latin typeface="Open Sans"/>
                <a:ea typeface="Open Sans"/>
                <a:cs typeface="Open Sans"/>
              </a:rPr>
              <a:t>Lowest valence (emotional heaviness)</a:t>
            </a:r>
            <a:endParaRPr lang="en-US" sz="1100">
              <a:latin typeface="Open Sans"/>
              <a:ea typeface="Open Sans"/>
              <a:cs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>
                <a:latin typeface="Open Sans"/>
                <a:ea typeface="Open Sans"/>
                <a:cs typeface="Open Sans"/>
              </a:rPr>
              <a:t>High </a:t>
            </a:r>
            <a:r>
              <a:rPr lang="en-IN" sz="1100" err="1">
                <a:latin typeface="Open Sans"/>
                <a:ea typeface="Open Sans"/>
                <a:cs typeface="Open Sans"/>
              </a:rPr>
              <a:t>instrumentalness</a:t>
            </a:r>
            <a:r>
              <a:rPr lang="en-IN" sz="1100">
                <a:latin typeface="Open Sans"/>
                <a:ea typeface="Open Sans"/>
                <a:cs typeface="Open Sans"/>
              </a:rPr>
              <a:t> (quiet, drifting)</a:t>
            </a:r>
          </a:p>
          <a:p>
            <a:endParaRPr lang="en-IN" sz="1100">
              <a:latin typeface="Open Sans"/>
              <a:ea typeface="Open Sans"/>
              <a:cs typeface="Open Sans"/>
            </a:endParaRPr>
          </a:p>
          <a:p>
            <a:pPr algn="ctr"/>
            <a:r>
              <a:rPr lang="en-IN" sz="1100" b="1">
                <a:latin typeface="Open Sans"/>
                <a:ea typeface="Open Sans"/>
                <a:cs typeface="Open Sans"/>
              </a:rPr>
              <a:t>5,206 tracks</a:t>
            </a:r>
          </a:p>
          <a:p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25" name="Picture 24" descr="Two men sitting at a table with drinks&#10;&#10;AI-generated content may be incorrect.">
            <a:extLst>
              <a:ext uri="{FF2B5EF4-FFF2-40B4-BE49-F238E27FC236}">
                <a16:creationId xmlns:a16="http://schemas.microsoft.com/office/drawing/2014/main" id="{E1DAE8D8-EB6E-0024-DFBC-CCF74027B5F2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465928" y="328586"/>
            <a:ext cx="238127" cy="2249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6" name="TextBox 25">
            <a:hlinkClick r:id="rId11" action="ppaction://hlinksldjump"/>
            <a:extLst>
              <a:ext uri="{FF2B5EF4-FFF2-40B4-BE49-F238E27FC236}">
                <a16:creationId xmlns:a16="http://schemas.microsoft.com/office/drawing/2014/main" id="{36408AE3-7F3D-361B-898F-32C13459593D}"/>
              </a:ext>
            </a:extLst>
          </p:cNvPr>
          <p:cNvSpPr txBox="1"/>
          <p:nvPr/>
        </p:nvSpPr>
        <p:spPr>
          <a:xfrm>
            <a:off x="869323" y="4837548"/>
            <a:ext cx="21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Operational Architecture </a:t>
            </a:r>
          </a:p>
        </p:txBody>
      </p:sp>
    </p:spTree>
    <p:extLst>
      <p:ext uri="{BB962C8B-B14F-4D97-AF65-F5344CB8AC3E}">
        <p14:creationId xmlns:p14="http://schemas.microsoft.com/office/powerpoint/2010/main" val="3230062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2" grpId="0" animBg="1"/>
      <p:bldP spid="83" grpId="0" animBg="1"/>
      <p:bldP spid="84" grpId="0" animBg="1"/>
      <p:bldP spid="85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341813-7DB8-48B5-ACB1-8B90E4BBF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2701FE-C5AE-61A5-D4EF-57F0719254C4}"/>
              </a:ext>
            </a:extLst>
          </p:cNvPr>
          <p:cNvSpPr/>
          <p:nvPr/>
        </p:nvSpPr>
        <p:spPr>
          <a:xfrm>
            <a:off x="3008671" y="2788458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C10D6D-7956-D173-2A52-CD7364A558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540F4B-C0C4-7F0C-FCB6-6A590D83EF65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94EEF22-8B5E-DB67-60A9-6D7D5AF63A7A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F600CCE-7B43-4EB4-D505-5AE84CE99245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353F2AA-CDBC-A411-777D-CC08C6CD273D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99266179-D510-63D8-D05F-142F39E5E9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904D56C-C814-32B8-65A1-3A929EDFBF94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078971FA-E968-A632-8E4F-B710549D9935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66ECE6DF-7D38-325D-E6A6-FA16CA3A5943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98B1198-E4A7-4502-A444-F1F91292C3C7}"/>
              </a:ext>
            </a:extLst>
          </p:cNvPr>
          <p:cNvSpPr txBox="1"/>
          <p:nvPr/>
        </p:nvSpPr>
        <p:spPr>
          <a:xfrm>
            <a:off x="3176923" y="570475"/>
            <a:ext cx="685770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Poppins Medium"/>
                <a:cs typeface="Poppins Medium"/>
              </a:rPr>
              <a:t>T-SNE Visualization 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18CEB9-9EAE-E815-4068-F0D81967AB9C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7" name="Oval 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900C42C4-FDD7-9849-AE63-9361D9CD0885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3A4118D8-ED43-8676-41E3-7F658BE3E040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12506C-9945-B0F6-4715-340697341728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2" name="Oval 1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CDBAA12-C954-D438-0011-D73B669E51F4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A6DF007-CC88-9414-7C25-E30C9649ACA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BF7B12A-D39A-FE0B-0D37-EDA94701FDD2}"/>
              </a:ext>
            </a:extLst>
          </p:cNvPr>
          <p:cNvSpPr txBox="1"/>
          <p:nvPr/>
        </p:nvSpPr>
        <p:spPr>
          <a:xfrm>
            <a:off x="10659597" y="328923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Matthieu</a:t>
            </a:r>
          </a:p>
        </p:txBody>
      </p:sp>
      <p:pic>
        <p:nvPicPr>
          <p:cNvPr id="23" name="Picture 22" descr="A diagram of different colored circles&#10;&#10;AI-generated content may be incorrect.">
            <a:extLst>
              <a:ext uri="{FF2B5EF4-FFF2-40B4-BE49-F238E27FC236}">
                <a16:creationId xmlns:a16="http://schemas.microsoft.com/office/drawing/2014/main" id="{96BE4369-FA28-3114-3359-A4A9AF9E1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986" y="1429377"/>
            <a:ext cx="7026208" cy="4558925"/>
          </a:xfrm>
          <a:prstGeom prst="rect">
            <a:avLst/>
          </a:prstGeom>
        </p:spPr>
      </p:pic>
      <p:sp>
        <p:nvSpPr>
          <p:cNvPr id="24" name="TextBox 23">
            <a:hlinkClick r:id="rId3" action="ppaction://hlinksldjump"/>
            <a:extLst>
              <a:ext uri="{FF2B5EF4-FFF2-40B4-BE49-F238E27FC236}">
                <a16:creationId xmlns:a16="http://schemas.microsoft.com/office/drawing/2014/main" id="{E2FE5F49-39CC-A7A6-4E25-5E82E6F5BC23}"/>
              </a:ext>
            </a:extLst>
          </p:cNvPr>
          <p:cNvSpPr txBox="1"/>
          <p:nvPr/>
        </p:nvSpPr>
        <p:spPr>
          <a:xfrm>
            <a:off x="869323" y="845770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Problem Statement</a:t>
            </a:r>
          </a:p>
        </p:txBody>
      </p:sp>
      <p:sp>
        <p:nvSpPr>
          <p:cNvPr id="25" name="Graphic 14">
            <a:hlinkClick r:id="rId3" action="ppaction://hlinksldjump"/>
            <a:extLst>
              <a:ext uri="{FF2B5EF4-FFF2-40B4-BE49-F238E27FC236}">
                <a16:creationId xmlns:a16="http://schemas.microsoft.com/office/drawing/2014/main" id="{2CF41225-B98E-E929-43EB-18C822895AF3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TextBox 31">
            <a:hlinkClick r:id="rId4" action="ppaction://hlinksldjump"/>
            <a:extLst>
              <a:ext uri="{FF2B5EF4-FFF2-40B4-BE49-F238E27FC236}">
                <a16:creationId xmlns:a16="http://schemas.microsoft.com/office/drawing/2014/main" id="{372CB2E2-A767-46FC-3A02-A320328B3A57}"/>
              </a:ext>
            </a:extLst>
          </p:cNvPr>
          <p:cNvSpPr txBox="1"/>
          <p:nvPr/>
        </p:nvSpPr>
        <p:spPr>
          <a:xfrm>
            <a:off x="869323" y="1302704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Vision</a:t>
            </a:r>
          </a:p>
        </p:txBody>
      </p:sp>
      <p:sp>
        <p:nvSpPr>
          <p:cNvPr id="36" name="Graphic 19">
            <a:hlinkClick r:id="rId4" action="ppaction://hlinksldjump"/>
            <a:extLst>
              <a:ext uri="{FF2B5EF4-FFF2-40B4-BE49-F238E27FC236}">
                <a16:creationId xmlns:a16="http://schemas.microsoft.com/office/drawing/2014/main" id="{65D4B6D2-F307-389F-4010-A5D17DFA360D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TextBox 36">
            <a:hlinkClick r:id="rId5" action="ppaction://hlinksldjump"/>
            <a:extLst>
              <a:ext uri="{FF2B5EF4-FFF2-40B4-BE49-F238E27FC236}">
                <a16:creationId xmlns:a16="http://schemas.microsoft.com/office/drawing/2014/main" id="{C98B9019-E167-CDE1-CB0E-8C9299D5E323}"/>
              </a:ext>
            </a:extLst>
          </p:cNvPr>
          <p:cNvSpPr txBox="1"/>
          <p:nvPr/>
        </p:nvSpPr>
        <p:spPr>
          <a:xfrm>
            <a:off x="869323" y="175178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Exploration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978E2C5-70F6-2D8A-9740-D314D667765D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45" name="Freeform: Shape 26">
              <a:hlinkClick r:id="rId5" action="ppaction://hlinksldjump"/>
              <a:extLst>
                <a:ext uri="{FF2B5EF4-FFF2-40B4-BE49-F238E27FC236}">
                  <a16:creationId xmlns:a16="http://schemas.microsoft.com/office/drawing/2014/main" id="{EB41B857-C484-CF38-4FED-26A179FA3C3D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27">
              <a:hlinkClick r:id="rId5" action="ppaction://hlinksldjump"/>
              <a:extLst>
                <a:ext uri="{FF2B5EF4-FFF2-40B4-BE49-F238E27FC236}">
                  <a16:creationId xmlns:a16="http://schemas.microsoft.com/office/drawing/2014/main" id="{32FEEF11-5A00-57F0-81EE-0205A36E390E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28">
              <a:hlinkClick r:id="rId5" action="ppaction://hlinksldjump"/>
              <a:extLst>
                <a:ext uri="{FF2B5EF4-FFF2-40B4-BE49-F238E27FC236}">
                  <a16:creationId xmlns:a16="http://schemas.microsoft.com/office/drawing/2014/main" id="{6260DF29-9DE7-7AE8-A09F-DAC429DAEC77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51" name="TextBox 50">
            <a:hlinkClick r:id="rId6" action="ppaction://hlinksldjump"/>
            <a:extLst>
              <a:ext uri="{FF2B5EF4-FFF2-40B4-BE49-F238E27FC236}">
                <a16:creationId xmlns:a16="http://schemas.microsoft.com/office/drawing/2014/main" id="{A0C17A51-725E-FE95-4872-57B42191744B}"/>
              </a:ext>
            </a:extLst>
          </p:cNvPr>
          <p:cNvSpPr txBox="1"/>
          <p:nvPr/>
        </p:nvSpPr>
        <p:spPr>
          <a:xfrm>
            <a:off x="869323" y="2200874"/>
            <a:ext cx="1340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 Cleaning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EEDAB17-9892-D336-C378-94487314686B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57" name="Rectangle: Rounded Corners 40">
              <a:hlinkClick r:id="rId6" action="ppaction://hlinksldjump"/>
              <a:extLst>
                <a:ext uri="{FF2B5EF4-FFF2-40B4-BE49-F238E27FC236}">
                  <a16:creationId xmlns:a16="http://schemas.microsoft.com/office/drawing/2014/main" id="{D4C4EB2E-B914-EE31-D072-74BF25E4EE0B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3" name="Graphic 62" descr="Add with solid fill">
              <a:hlinkClick r:id="rId6" action="ppaction://hlinksldjump"/>
              <a:extLst>
                <a:ext uri="{FF2B5EF4-FFF2-40B4-BE49-F238E27FC236}">
                  <a16:creationId xmlns:a16="http://schemas.microsoft.com/office/drawing/2014/main" id="{280F52BD-BC73-D735-FB82-F81911815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CD4E718-F192-6AE7-45BE-41CF37CE8618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65" name="Rectangle: Rounded Corners 48">
              <a:hlinkClick r:id="rId9" action="ppaction://hlinksldjump"/>
              <a:extLst>
                <a:ext uri="{FF2B5EF4-FFF2-40B4-BE49-F238E27FC236}">
                  <a16:creationId xmlns:a16="http://schemas.microsoft.com/office/drawing/2014/main" id="{E2326DB3-B65B-6453-975E-F188E7346271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Graphic 51" descr="Heart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CE167728-10B0-29A5-905E-17034E1950FF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67" name="TextBox 66">
            <a:hlinkClick r:id="rId9" action="ppaction://hlinksldjump"/>
            <a:extLst>
              <a:ext uri="{FF2B5EF4-FFF2-40B4-BE49-F238E27FC236}">
                <a16:creationId xmlns:a16="http://schemas.microsoft.com/office/drawing/2014/main" id="{4A0BCC3D-DFE7-9BE4-6B02-2D427DF806D3}"/>
              </a:ext>
            </a:extLst>
          </p:cNvPr>
          <p:cNvSpPr txBox="1"/>
          <p:nvPr/>
        </p:nvSpPr>
        <p:spPr>
          <a:xfrm>
            <a:off x="869323" y="2649959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Feature Engineering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2D145B4-A576-30F0-FC67-E1F36DA71D8A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hlinkClick r:id="rId10" action="ppaction://hlinksldjump"/>
            <a:extLst>
              <a:ext uri="{FF2B5EF4-FFF2-40B4-BE49-F238E27FC236}">
                <a16:creationId xmlns:a16="http://schemas.microsoft.com/office/drawing/2014/main" id="{8A770EB4-46BA-23FC-9CEE-FD3D05BB3DBA}"/>
              </a:ext>
            </a:extLst>
          </p:cNvPr>
          <p:cNvSpPr txBox="1"/>
          <p:nvPr/>
        </p:nvSpPr>
        <p:spPr>
          <a:xfrm>
            <a:off x="869323" y="3479247"/>
            <a:ext cx="1447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Model Selection </a:t>
            </a:r>
          </a:p>
        </p:txBody>
      </p:sp>
      <p:sp>
        <p:nvSpPr>
          <p:cNvPr id="70" name="Freeform: Shape 49">
            <a:hlinkClick r:id="rId10" action="ppaction://hlinksldjump"/>
            <a:extLst>
              <a:ext uri="{FF2B5EF4-FFF2-40B4-BE49-F238E27FC236}">
                <a16:creationId xmlns:a16="http://schemas.microsoft.com/office/drawing/2014/main" id="{F32D6D1C-A742-1E69-EB37-1AA74A30DEF9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57">
            <a:hlinkClick r:id="rId11" action="ppaction://hlinksldjump"/>
            <a:extLst>
              <a:ext uri="{FF2B5EF4-FFF2-40B4-BE49-F238E27FC236}">
                <a16:creationId xmlns:a16="http://schemas.microsoft.com/office/drawing/2014/main" id="{BB0F22BD-556C-F71A-0B19-F74C0F62118C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TextBox 73">
            <a:hlinkClick r:id="rId12" action="ppaction://hlinksldjump"/>
            <a:extLst>
              <a:ext uri="{FF2B5EF4-FFF2-40B4-BE49-F238E27FC236}">
                <a16:creationId xmlns:a16="http://schemas.microsoft.com/office/drawing/2014/main" id="{C869ED83-C279-6682-542D-DDF44E2BCD44}"/>
              </a:ext>
            </a:extLst>
          </p:cNvPr>
          <p:cNvSpPr txBox="1"/>
          <p:nvPr/>
        </p:nvSpPr>
        <p:spPr>
          <a:xfrm>
            <a:off x="869323" y="4384781"/>
            <a:ext cx="2145139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 sz="1200">
                <a:solidFill>
                  <a:srgbClr val="1ED760"/>
                </a:solidFill>
                <a:latin typeface="Poppins Medium"/>
                <a:cs typeface="Poppins Medium"/>
              </a:rPr>
              <a:t>Results &amp; Cluster Naming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A1E9FB7-96A8-600C-EB71-027F07EF4408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78" name="Freeform: Shape 63">
              <a:hlinkClick r:id="rId12" action="ppaction://hlinksldjump"/>
              <a:extLst>
                <a:ext uri="{FF2B5EF4-FFF2-40B4-BE49-F238E27FC236}">
                  <a16:creationId xmlns:a16="http://schemas.microsoft.com/office/drawing/2014/main" id="{60855A74-4071-E36E-9C12-1E6A463BB987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lIns="91440" tIns="45720" rIns="91440" bIns="45720" rtlCol="0" anchor="ctr"/>
            <a:lstStyle/>
            <a:p>
              <a:endParaRPr lang="en-IN">
                <a:solidFill>
                  <a:srgbClr val="1ED760"/>
                </a:solidFill>
                <a:ea typeface="Calibri"/>
                <a:cs typeface="Calibri"/>
              </a:endParaRPr>
            </a:p>
          </p:txBody>
        </p:sp>
        <p:sp>
          <p:nvSpPr>
            <p:cNvPr id="79" name="Freeform: Shape 78">
              <a:hlinkClick r:id="rId12" action="ppaction://hlinksldjump"/>
              <a:extLst>
                <a:ext uri="{FF2B5EF4-FFF2-40B4-BE49-F238E27FC236}">
                  <a16:creationId xmlns:a16="http://schemas.microsoft.com/office/drawing/2014/main" id="{96A0FF00-FB6D-33F9-8233-5D291D634719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lIns="91440" tIns="45720" rIns="91440" bIns="45720" rtlCol="0" anchor="ctr"/>
            <a:lstStyle/>
            <a:p>
              <a:endParaRPr lang="en-IN">
                <a:solidFill>
                  <a:srgbClr val="1ED760"/>
                </a:solidFill>
                <a:ea typeface="Calibri"/>
                <a:cs typeface="Calibri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E94CBC1-481B-8E0C-716E-BF7024B02F52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84" name="Freeform: Shape 93">
              <a:hlinkClick r:id="rId12" action="ppaction://hlinksldjump"/>
              <a:extLst>
                <a:ext uri="{FF2B5EF4-FFF2-40B4-BE49-F238E27FC236}">
                  <a16:creationId xmlns:a16="http://schemas.microsoft.com/office/drawing/2014/main" id="{F4346426-0BC1-6E77-D68D-4E002562A1DC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95">
              <a:hlinkClick r:id="rId12" action="ppaction://hlinksldjump"/>
              <a:extLst>
                <a:ext uri="{FF2B5EF4-FFF2-40B4-BE49-F238E27FC236}">
                  <a16:creationId xmlns:a16="http://schemas.microsoft.com/office/drawing/2014/main" id="{ECADA938-65B8-6C38-4C76-7B2B250B12D6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6" name="TextBox 85">
            <a:hlinkClick r:id="rId13" action="ppaction://hlinksldjump"/>
            <a:extLst>
              <a:ext uri="{FF2B5EF4-FFF2-40B4-BE49-F238E27FC236}">
                <a16:creationId xmlns:a16="http://schemas.microsoft.com/office/drawing/2014/main" id="{5E4E72F5-1B37-D24C-DDF3-58D6630602F7}"/>
              </a:ext>
            </a:extLst>
          </p:cNvPr>
          <p:cNvSpPr txBox="1"/>
          <p:nvPr/>
        </p:nvSpPr>
        <p:spPr>
          <a:xfrm>
            <a:off x="869323" y="5290315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Results &amp; Analysis</a:t>
            </a:r>
          </a:p>
        </p:txBody>
      </p:sp>
      <p:sp>
        <p:nvSpPr>
          <p:cNvPr id="87" name="Freeform: Shape 101">
            <a:hlinkClick r:id="rId13" action="ppaction://hlinksldjump"/>
            <a:extLst>
              <a:ext uri="{FF2B5EF4-FFF2-40B4-BE49-F238E27FC236}">
                <a16:creationId xmlns:a16="http://schemas.microsoft.com/office/drawing/2014/main" id="{F336A5B6-FA95-776A-D590-DF320A27A790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88" name="Graphic 87" descr="Space Saucer with solid fill">
            <a:extLst>
              <a:ext uri="{FF2B5EF4-FFF2-40B4-BE49-F238E27FC236}">
                <a16:creationId xmlns:a16="http://schemas.microsoft.com/office/drawing/2014/main" id="{29ED1041-5C97-7514-483D-5CAC99FFA4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9455" y="5720899"/>
            <a:ext cx="267403" cy="267403"/>
          </a:xfrm>
          <a:prstGeom prst="rect">
            <a:avLst/>
          </a:prstGeom>
        </p:spPr>
      </p:pic>
      <p:sp>
        <p:nvSpPr>
          <p:cNvPr id="89" name="TextBox 88">
            <a:hlinkClick r:id="rId13" action="ppaction://hlinksldjump"/>
            <a:extLst>
              <a:ext uri="{FF2B5EF4-FFF2-40B4-BE49-F238E27FC236}">
                <a16:creationId xmlns:a16="http://schemas.microsoft.com/office/drawing/2014/main" id="{99209608-C0CE-5EF0-9519-73D291417E3C}"/>
              </a:ext>
            </a:extLst>
          </p:cNvPr>
          <p:cNvSpPr txBox="1"/>
          <p:nvPr/>
        </p:nvSpPr>
        <p:spPr>
          <a:xfrm>
            <a:off x="869323" y="5711303"/>
            <a:ext cx="1571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Future Exploration</a:t>
            </a:r>
          </a:p>
        </p:txBody>
      </p:sp>
      <p:sp>
        <p:nvSpPr>
          <p:cNvPr id="90" name="TextBox 89">
            <a:hlinkClick r:id="rId11" action="ppaction://hlinksldjump"/>
            <a:extLst>
              <a:ext uri="{FF2B5EF4-FFF2-40B4-BE49-F238E27FC236}">
                <a16:creationId xmlns:a16="http://schemas.microsoft.com/office/drawing/2014/main" id="{3A80B89A-BFAD-B91E-E26F-05A0CEDEC41D}"/>
              </a:ext>
            </a:extLst>
          </p:cNvPr>
          <p:cNvSpPr txBox="1"/>
          <p:nvPr/>
        </p:nvSpPr>
        <p:spPr>
          <a:xfrm>
            <a:off x="869323" y="3932014"/>
            <a:ext cx="2089033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/>
                <a:cs typeface="Poppins Medium"/>
              </a:rPr>
              <a:t>Hyperparameter Tuning </a:t>
            </a:r>
          </a:p>
        </p:txBody>
      </p:sp>
      <p:pic>
        <p:nvPicPr>
          <p:cNvPr id="14" name="Picture 13" descr="Two men sitting at a table with drinks&#10;&#10;AI-generated content may be incorrect.">
            <a:extLst>
              <a:ext uri="{FF2B5EF4-FFF2-40B4-BE49-F238E27FC236}">
                <a16:creationId xmlns:a16="http://schemas.microsoft.com/office/drawing/2014/main" id="{E42F66EB-8CC8-EA3E-B1CA-FEB96E617809}"/>
              </a:ext>
            </a:extLst>
          </p:cNvPr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465928" y="328586"/>
            <a:ext cx="238127" cy="2249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>
            <a:hlinkClick r:id="rId12" action="ppaction://hlinksldjump"/>
            <a:extLst>
              <a:ext uri="{FF2B5EF4-FFF2-40B4-BE49-F238E27FC236}">
                <a16:creationId xmlns:a16="http://schemas.microsoft.com/office/drawing/2014/main" id="{E814DA11-2C31-9278-6938-1D6486B20AB4}"/>
              </a:ext>
            </a:extLst>
          </p:cNvPr>
          <p:cNvSpPr txBox="1"/>
          <p:nvPr/>
        </p:nvSpPr>
        <p:spPr>
          <a:xfrm>
            <a:off x="869323" y="4837548"/>
            <a:ext cx="21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Operational Architecture </a:t>
            </a:r>
          </a:p>
        </p:txBody>
      </p:sp>
    </p:spTree>
    <p:extLst>
      <p:ext uri="{BB962C8B-B14F-4D97-AF65-F5344CB8AC3E}">
        <p14:creationId xmlns:p14="http://schemas.microsoft.com/office/powerpoint/2010/main" val="1405537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1AE18D-A5D8-6318-EE8C-6617C9F39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84FAAB55-0DB7-67AF-8A89-27A0B6C3E5F3}"/>
              </a:ext>
            </a:extLst>
          </p:cNvPr>
          <p:cNvSpPr/>
          <p:nvPr/>
        </p:nvSpPr>
        <p:spPr>
          <a:xfrm>
            <a:off x="3008671" y="2788458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F1F9D0-4C31-4407-E250-7319E04627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45A735-EDAE-3498-2F84-B48C589640E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94BBB89-F1F2-D9AE-9600-918C5504A144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23FD391-023F-D7FA-D655-9CC5EC35992B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C02DD8-2AB0-364F-AC5A-0B2FC4F6C63E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CA5E0C02-0CCE-635A-D6C7-4E93B8BF2C0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90EC570-EAC0-0E57-8EC4-8781337436C3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0662841A-ACC6-8489-D60E-E46B7CA00F22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46601241-E670-9680-93BA-E8D66D896358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713360-5DCB-224E-5D84-6DD7013D6F22}"/>
              </a:ext>
            </a:extLst>
          </p:cNvPr>
          <p:cNvSpPr txBox="1"/>
          <p:nvPr/>
        </p:nvSpPr>
        <p:spPr>
          <a:xfrm>
            <a:off x="3139348" y="705897"/>
            <a:ext cx="4541451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Poppins Medium"/>
                <a:cs typeface="Poppins Medium"/>
              </a:rPr>
              <a:t> Sub-clustering</a:t>
            </a:r>
          </a:p>
          <a:p>
            <a:r>
              <a:rPr lang="en-IN" sz="4400" dirty="0">
                <a:solidFill>
                  <a:schemeClr val="bg1"/>
                </a:solidFill>
                <a:latin typeface="Poppins Medium"/>
                <a:cs typeface="Poppins Medium"/>
              </a:rPr>
              <a:t> </a:t>
            </a:r>
            <a:endParaRPr lang="en-IN" sz="44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5CCF0D-2EF7-97E8-62AE-E8526C5B00DF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7" name="Oval 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A538FB1-2C18-FC35-C3BF-37BF61E716E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97812AAD-D43C-2106-F234-4695D261A5C6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1E167B-8E8C-3959-6A15-48D2E109EF49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1" name="Oval 1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244B6B0-2696-B270-ABB6-8D8DAEEF2811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A936156-251E-29E2-AC99-39582220E50A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385D8296-E558-7623-FB0A-C773F8FB77FE}"/>
              </a:ext>
            </a:extLst>
          </p:cNvPr>
          <p:cNvSpPr txBox="1"/>
          <p:nvPr/>
        </p:nvSpPr>
        <p:spPr>
          <a:xfrm>
            <a:off x="869323" y="845770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Problem Statement</a:t>
            </a:r>
          </a:p>
        </p:txBody>
      </p:sp>
      <p:sp>
        <p:nvSpPr>
          <p:cNvPr id="14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3AB9A968-EB01-6BFC-B27B-EAF9C1ADFADA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1FB1F2FC-3E0B-00A5-D7FA-C711B6C8B5C2}"/>
              </a:ext>
            </a:extLst>
          </p:cNvPr>
          <p:cNvSpPr txBox="1"/>
          <p:nvPr/>
        </p:nvSpPr>
        <p:spPr>
          <a:xfrm>
            <a:off x="869323" y="1302704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Vision</a:t>
            </a:r>
          </a:p>
        </p:txBody>
      </p:sp>
      <p:sp>
        <p:nvSpPr>
          <p:cNvPr id="16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52B91C3E-AD65-527B-0914-087F6620AA65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TextBox 16">
            <a:hlinkClick r:id="rId4" action="ppaction://hlinksldjump"/>
            <a:extLst>
              <a:ext uri="{FF2B5EF4-FFF2-40B4-BE49-F238E27FC236}">
                <a16:creationId xmlns:a16="http://schemas.microsoft.com/office/drawing/2014/main" id="{C56E4C54-99BE-3E74-1E1A-3D7B701F5084}"/>
              </a:ext>
            </a:extLst>
          </p:cNvPr>
          <p:cNvSpPr txBox="1"/>
          <p:nvPr/>
        </p:nvSpPr>
        <p:spPr>
          <a:xfrm>
            <a:off x="869323" y="175178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Exploration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20DC2F-EDDD-B263-0CB6-FB1D135BFE6B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9" name="Freeform: Shape 26">
              <a:hlinkClick r:id="rId4" action="ppaction://hlinksldjump"/>
              <a:extLst>
                <a:ext uri="{FF2B5EF4-FFF2-40B4-BE49-F238E27FC236}">
                  <a16:creationId xmlns:a16="http://schemas.microsoft.com/office/drawing/2014/main" id="{123EF4C7-876C-E4CD-C9B3-3E09A93FE554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27">
              <a:hlinkClick r:id="rId4" action="ppaction://hlinksldjump"/>
              <a:extLst>
                <a:ext uri="{FF2B5EF4-FFF2-40B4-BE49-F238E27FC236}">
                  <a16:creationId xmlns:a16="http://schemas.microsoft.com/office/drawing/2014/main" id="{343110DE-2B6F-684C-19CA-07AD3EC05083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8">
              <a:hlinkClick r:id="rId4" action="ppaction://hlinksldjump"/>
              <a:extLst>
                <a:ext uri="{FF2B5EF4-FFF2-40B4-BE49-F238E27FC236}">
                  <a16:creationId xmlns:a16="http://schemas.microsoft.com/office/drawing/2014/main" id="{987C3569-DD81-26A2-110C-DE604F353735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2" name="TextBox 21">
            <a:hlinkClick r:id="rId5" action="ppaction://hlinksldjump"/>
            <a:extLst>
              <a:ext uri="{FF2B5EF4-FFF2-40B4-BE49-F238E27FC236}">
                <a16:creationId xmlns:a16="http://schemas.microsoft.com/office/drawing/2014/main" id="{27833608-97EE-99B6-1C7C-E575574603AF}"/>
              </a:ext>
            </a:extLst>
          </p:cNvPr>
          <p:cNvSpPr txBox="1"/>
          <p:nvPr/>
        </p:nvSpPr>
        <p:spPr>
          <a:xfrm>
            <a:off x="869323" y="2200874"/>
            <a:ext cx="1340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 Cleaning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B44878-BB5D-222B-FBE6-7A24A87EB374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4" name="Rectangle: Rounded Corners 40">
              <a:hlinkClick r:id="rId5" action="ppaction://hlinksldjump"/>
              <a:extLst>
                <a:ext uri="{FF2B5EF4-FFF2-40B4-BE49-F238E27FC236}">
                  <a16:creationId xmlns:a16="http://schemas.microsoft.com/office/drawing/2014/main" id="{03B7655A-B57D-DCCA-5D4F-75C9F757BC32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5" name="Graphic 24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922A6591-B820-A4C1-D755-D8F340810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3BECA7-5288-810A-D19F-CA39B26E096F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7" name="Rectangle: Rounded Corners 48">
              <a:hlinkClick r:id="rId8" action="ppaction://hlinksldjump"/>
              <a:extLst>
                <a:ext uri="{FF2B5EF4-FFF2-40B4-BE49-F238E27FC236}">
                  <a16:creationId xmlns:a16="http://schemas.microsoft.com/office/drawing/2014/main" id="{D9E61D1F-B95C-3AC7-4F7E-1F402E422D5D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153A559C-F0AA-E783-E6FF-08167F0222C1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9" name="TextBox 28">
            <a:hlinkClick r:id="rId8" action="ppaction://hlinksldjump"/>
            <a:extLst>
              <a:ext uri="{FF2B5EF4-FFF2-40B4-BE49-F238E27FC236}">
                <a16:creationId xmlns:a16="http://schemas.microsoft.com/office/drawing/2014/main" id="{616438D6-AC07-DDED-4066-C898511E33B5}"/>
              </a:ext>
            </a:extLst>
          </p:cNvPr>
          <p:cNvSpPr txBox="1"/>
          <p:nvPr/>
        </p:nvSpPr>
        <p:spPr>
          <a:xfrm>
            <a:off x="869323" y="2649959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Feature Engineering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AF816C8-BDD8-6777-8813-AD1E403AC531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9" action="ppaction://hlinksldjump"/>
            <a:extLst>
              <a:ext uri="{FF2B5EF4-FFF2-40B4-BE49-F238E27FC236}">
                <a16:creationId xmlns:a16="http://schemas.microsoft.com/office/drawing/2014/main" id="{0C507BD9-47A8-6016-4149-A37942DC4283}"/>
              </a:ext>
            </a:extLst>
          </p:cNvPr>
          <p:cNvSpPr txBox="1"/>
          <p:nvPr/>
        </p:nvSpPr>
        <p:spPr>
          <a:xfrm>
            <a:off x="869323" y="3479247"/>
            <a:ext cx="1447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Model Selection </a:t>
            </a:r>
          </a:p>
        </p:txBody>
      </p:sp>
      <p:sp>
        <p:nvSpPr>
          <p:cNvPr id="32" name="Freeform: Shape 49">
            <a:hlinkClick r:id="rId9" action="ppaction://hlinksldjump"/>
            <a:extLst>
              <a:ext uri="{FF2B5EF4-FFF2-40B4-BE49-F238E27FC236}">
                <a16:creationId xmlns:a16="http://schemas.microsoft.com/office/drawing/2014/main" id="{D7282161-7E1E-F88A-2BE9-2C370377A36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57">
            <a:hlinkClick r:id="rId10" action="ppaction://hlinksldjump"/>
            <a:extLst>
              <a:ext uri="{FF2B5EF4-FFF2-40B4-BE49-F238E27FC236}">
                <a16:creationId xmlns:a16="http://schemas.microsoft.com/office/drawing/2014/main" id="{5CBF8B91-E57F-CCE9-38F4-12B1FF0B8F86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TextBox 34">
            <a:hlinkClick r:id="rId11" action="ppaction://hlinksldjump"/>
            <a:extLst>
              <a:ext uri="{FF2B5EF4-FFF2-40B4-BE49-F238E27FC236}">
                <a16:creationId xmlns:a16="http://schemas.microsoft.com/office/drawing/2014/main" id="{80749D02-A570-C769-C935-096603DCAE86}"/>
              </a:ext>
            </a:extLst>
          </p:cNvPr>
          <p:cNvSpPr txBox="1"/>
          <p:nvPr/>
        </p:nvSpPr>
        <p:spPr>
          <a:xfrm>
            <a:off x="869323" y="4384781"/>
            <a:ext cx="2145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Results &amp; Cluster Naming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91B043F-30CF-940C-1536-543D5771C968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37" name="Freeform: Shape 63">
              <a:hlinkClick r:id="rId11" action="ppaction://hlinksldjump"/>
              <a:extLst>
                <a:ext uri="{FF2B5EF4-FFF2-40B4-BE49-F238E27FC236}">
                  <a16:creationId xmlns:a16="http://schemas.microsoft.com/office/drawing/2014/main" id="{6C5FCA09-8984-52D8-AECC-D5BE4554404C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1ED7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78">
              <a:hlinkClick r:id="rId11" action="ppaction://hlinksldjump"/>
              <a:extLst>
                <a:ext uri="{FF2B5EF4-FFF2-40B4-BE49-F238E27FC236}">
                  <a16:creationId xmlns:a16="http://schemas.microsoft.com/office/drawing/2014/main" id="{D43DCEEF-6F5F-7EA5-0EA6-57DB6E3A4488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1" name="TextBox 40">
            <a:hlinkClick r:id="rId12" action="ppaction://hlinksldjump"/>
            <a:extLst>
              <a:ext uri="{FF2B5EF4-FFF2-40B4-BE49-F238E27FC236}">
                <a16:creationId xmlns:a16="http://schemas.microsoft.com/office/drawing/2014/main" id="{8EF8B5CA-B986-F85D-1DE4-B204AF9E84D1}"/>
              </a:ext>
            </a:extLst>
          </p:cNvPr>
          <p:cNvSpPr txBox="1"/>
          <p:nvPr/>
        </p:nvSpPr>
        <p:spPr>
          <a:xfrm>
            <a:off x="869323" y="4837548"/>
            <a:ext cx="1582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Final Architecture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2DD6BF4-E053-3C37-DBF7-7BD9CD5D9830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43" name="Freeform: Shape 93">
              <a:hlinkClick r:id="rId12" action="ppaction://hlinksldjump"/>
              <a:extLst>
                <a:ext uri="{FF2B5EF4-FFF2-40B4-BE49-F238E27FC236}">
                  <a16:creationId xmlns:a16="http://schemas.microsoft.com/office/drawing/2014/main" id="{CD183F7A-3393-3AE7-F580-8A821CCC3A0A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95">
              <a:hlinkClick r:id="rId12" action="ppaction://hlinksldjump"/>
              <a:extLst>
                <a:ext uri="{FF2B5EF4-FFF2-40B4-BE49-F238E27FC236}">
                  <a16:creationId xmlns:a16="http://schemas.microsoft.com/office/drawing/2014/main" id="{86F88152-5687-4CA7-6E30-73BED98E51B9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5" name="TextBox 44">
            <a:hlinkClick r:id="rId13" action="ppaction://hlinksldjump"/>
            <a:extLst>
              <a:ext uri="{FF2B5EF4-FFF2-40B4-BE49-F238E27FC236}">
                <a16:creationId xmlns:a16="http://schemas.microsoft.com/office/drawing/2014/main" id="{85027B27-56D2-356A-F96F-7C30193C8ACC}"/>
              </a:ext>
            </a:extLst>
          </p:cNvPr>
          <p:cNvSpPr txBox="1"/>
          <p:nvPr/>
        </p:nvSpPr>
        <p:spPr>
          <a:xfrm>
            <a:off x="869323" y="5290315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Results &amp; Analysis</a:t>
            </a:r>
          </a:p>
        </p:txBody>
      </p:sp>
      <p:sp>
        <p:nvSpPr>
          <p:cNvPr id="46" name="Freeform: Shape 101">
            <a:hlinkClick r:id="rId13" action="ppaction://hlinksldjump"/>
            <a:extLst>
              <a:ext uri="{FF2B5EF4-FFF2-40B4-BE49-F238E27FC236}">
                <a16:creationId xmlns:a16="http://schemas.microsoft.com/office/drawing/2014/main" id="{32BAD7DA-5CFB-3FC1-D9A6-B98B37272A14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47" name="Graphic 46" descr="Space Saucer with solid fill">
            <a:extLst>
              <a:ext uri="{FF2B5EF4-FFF2-40B4-BE49-F238E27FC236}">
                <a16:creationId xmlns:a16="http://schemas.microsoft.com/office/drawing/2014/main" id="{16FF32DD-8D41-8E70-79FE-4EA465ACEA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9455" y="5720899"/>
            <a:ext cx="267403" cy="267403"/>
          </a:xfrm>
          <a:prstGeom prst="rect">
            <a:avLst/>
          </a:prstGeom>
        </p:spPr>
      </p:pic>
      <p:sp>
        <p:nvSpPr>
          <p:cNvPr id="48" name="TextBox 47">
            <a:hlinkClick r:id="rId13" action="ppaction://hlinksldjump"/>
            <a:extLst>
              <a:ext uri="{FF2B5EF4-FFF2-40B4-BE49-F238E27FC236}">
                <a16:creationId xmlns:a16="http://schemas.microsoft.com/office/drawing/2014/main" id="{2D32650D-8F63-06E9-F9E5-0824971DBAEF}"/>
              </a:ext>
            </a:extLst>
          </p:cNvPr>
          <p:cNvSpPr txBox="1"/>
          <p:nvPr/>
        </p:nvSpPr>
        <p:spPr>
          <a:xfrm>
            <a:off x="869323" y="5711303"/>
            <a:ext cx="1571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Future Exploration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BAB8A1B-55E3-3083-D812-C3C6F9386930}"/>
              </a:ext>
            </a:extLst>
          </p:cNvPr>
          <p:cNvSpPr txBox="1"/>
          <p:nvPr/>
        </p:nvSpPr>
        <p:spPr>
          <a:xfrm>
            <a:off x="10659597" y="328923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Matthieu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D06B5C5-0718-AE37-3F22-2C29BB2F0481}"/>
              </a:ext>
            </a:extLst>
          </p:cNvPr>
          <p:cNvSpPr txBox="1"/>
          <p:nvPr/>
        </p:nvSpPr>
        <p:spPr>
          <a:xfrm>
            <a:off x="3139348" y="5158030"/>
            <a:ext cx="38311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2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K-Means (K=6)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Broad mood categories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2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Size-based logic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Determine subclusters per cluster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&lt;10K: No split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10K-20K: 2 subclusters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20K: 3 subclusters</a:t>
            </a:r>
          </a:p>
        </p:txBody>
      </p:sp>
      <p:sp>
        <p:nvSpPr>
          <p:cNvPr id="40" name="TextBox 39">
            <a:hlinkClick r:id="rId10" action="ppaction://hlinksldjump"/>
            <a:extLst>
              <a:ext uri="{FF2B5EF4-FFF2-40B4-BE49-F238E27FC236}">
                <a16:creationId xmlns:a16="http://schemas.microsoft.com/office/drawing/2014/main" id="{B94747A6-EE57-411C-5BC8-FE234DC0D1CA}"/>
              </a:ext>
            </a:extLst>
          </p:cNvPr>
          <p:cNvSpPr txBox="1"/>
          <p:nvPr/>
        </p:nvSpPr>
        <p:spPr>
          <a:xfrm>
            <a:off x="869323" y="3932014"/>
            <a:ext cx="2089033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/>
                <a:cs typeface="Poppins Medium"/>
              </a:rPr>
              <a:t>Hyperparameter Tuning </a:t>
            </a:r>
          </a:p>
        </p:txBody>
      </p:sp>
      <p:pic>
        <p:nvPicPr>
          <p:cNvPr id="51" name="Picture 50" descr="A map of different colors&#10;&#10;AI-generated content may be incorrect.">
            <a:extLst>
              <a:ext uri="{FF2B5EF4-FFF2-40B4-BE49-F238E27FC236}">
                <a16:creationId xmlns:a16="http://schemas.microsoft.com/office/drawing/2014/main" id="{8B6800FB-EC52-E91C-7A0F-3532BF76D1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24341" y="1708328"/>
            <a:ext cx="6518682" cy="315539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C6420D6-78CF-C185-BADD-7596333CDA24}"/>
              </a:ext>
            </a:extLst>
          </p:cNvPr>
          <p:cNvSpPr txBox="1"/>
          <p:nvPr/>
        </p:nvSpPr>
        <p:spPr>
          <a:xfrm>
            <a:off x="6935628" y="5114547"/>
            <a:ext cx="38311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2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Independent K-Means per clustering</a:t>
            </a:r>
            <a:endParaRPr lang="en-GB" sz="1200" b="0" i="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2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12 total micro-moods with 2K-12K songs each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2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case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Proportional recommendations matching user's specific subcluster preferences</a:t>
            </a:r>
          </a:p>
        </p:txBody>
      </p:sp>
      <p:pic>
        <p:nvPicPr>
          <p:cNvPr id="53" name="Picture 52" descr="Two men sitting at a table with drinks&#10;&#10;AI-generated content may be incorrect.">
            <a:extLst>
              <a:ext uri="{FF2B5EF4-FFF2-40B4-BE49-F238E27FC236}">
                <a16:creationId xmlns:a16="http://schemas.microsoft.com/office/drawing/2014/main" id="{E8C84E83-2E60-2E28-4434-BCF584A926BE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465928" y="328586"/>
            <a:ext cx="238127" cy="2249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70999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1" grpId="1"/>
      <p:bldP spid="52" grpId="0"/>
      <p:bldP spid="5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D6EB9E9-B3EF-6A67-96FA-386AA6EAF579}"/>
              </a:ext>
            </a:extLst>
          </p:cNvPr>
          <p:cNvSpPr>
            <a:spLocks/>
          </p:cNvSpPr>
          <p:nvPr/>
        </p:nvSpPr>
        <p:spPr>
          <a:xfrm>
            <a:off x="3008671" y="1368990"/>
            <a:ext cx="9183329" cy="5489010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/>
          <p:nvPr/>
        </p:nvSpPr>
        <p:spPr>
          <a:xfrm>
            <a:off x="44641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E7898C-02FD-99D7-3638-73ACEE2ED58A}"/>
              </a:ext>
            </a:extLst>
          </p:cNvPr>
          <p:cNvSpPr txBox="1"/>
          <p:nvPr/>
        </p:nvSpPr>
        <p:spPr>
          <a:xfrm>
            <a:off x="3172439" y="684866"/>
            <a:ext cx="76459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Operational Architecture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BF7A46-A302-2584-C669-B01B15E6AFD6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2" name="Oval 1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64EA592-EC8D-9592-F427-A0650BD9E611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0FA1A64-A5A1-2EB2-FF34-7B3F86C34AA6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A5FDA4-9EFE-789A-17BD-2EA6200C2D97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5" name="Oval 1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2D90D6E-636C-A658-1D13-F2E44B5D2E4B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8CB5149-75A3-5875-D6F1-20D7ACB8D9D1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:a16="http://schemas.microsoft.com/office/drawing/2014/main" id="{F1DB9EA7-B687-05F9-22DE-813FFA6AE5A6}"/>
              </a:ext>
            </a:extLst>
          </p:cNvPr>
          <p:cNvSpPr txBox="1"/>
          <p:nvPr/>
        </p:nvSpPr>
        <p:spPr>
          <a:xfrm>
            <a:off x="869323" y="845770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Problem Statement</a:t>
            </a:r>
          </a:p>
        </p:txBody>
      </p:sp>
      <p:sp>
        <p:nvSpPr>
          <p:cNvPr id="9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BB3936B7-AA45-699A-0965-99DA68FC5F65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TextBox 16">
            <a:hlinkClick r:id="rId3" action="ppaction://hlinksldjump"/>
            <a:extLst>
              <a:ext uri="{FF2B5EF4-FFF2-40B4-BE49-F238E27FC236}">
                <a16:creationId xmlns:a16="http://schemas.microsoft.com/office/drawing/2014/main" id="{429EB448-5069-1482-E8AF-356506B48DAB}"/>
              </a:ext>
            </a:extLst>
          </p:cNvPr>
          <p:cNvSpPr txBox="1"/>
          <p:nvPr/>
        </p:nvSpPr>
        <p:spPr>
          <a:xfrm>
            <a:off x="869323" y="1302704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Vision</a:t>
            </a:r>
          </a:p>
        </p:txBody>
      </p:sp>
      <p:sp>
        <p:nvSpPr>
          <p:cNvPr id="18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4E84B02C-ACEF-2BD1-EB97-79EE3EBDF345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TextBox 18">
            <a:hlinkClick r:id="rId4" action="ppaction://hlinksldjump"/>
            <a:extLst>
              <a:ext uri="{FF2B5EF4-FFF2-40B4-BE49-F238E27FC236}">
                <a16:creationId xmlns:a16="http://schemas.microsoft.com/office/drawing/2014/main" id="{B73F1D1B-502F-58AB-811B-656FC98099AE}"/>
              </a:ext>
            </a:extLst>
          </p:cNvPr>
          <p:cNvSpPr txBox="1"/>
          <p:nvPr/>
        </p:nvSpPr>
        <p:spPr>
          <a:xfrm>
            <a:off x="869323" y="175178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Exploration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0CA009-86EC-A767-BBA4-5A9A50EBE019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21" name="Freeform: Shape 26">
              <a:hlinkClick r:id="rId4" action="ppaction://hlinksldjump"/>
              <a:extLst>
                <a:ext uri="{FF2B5EF4-FFF2-40B4-BE49-F238E27FC236}">
                  <a16:creationId xmlns:a16="http://schemas.microsoft.com/office/drawing/2014/main" id="{1902C838-2036-C7CD-DE6D-FB0AFAE37374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7">
              <a:hlinkClick r:id="rId4" action="ppaction://hlinksldjump"/>
              <a:extLst>
                <a:ext uri="{FF2B5EF4-FFF2-40B4-BE49-F238E27FC236}">
                  <a16:creationId xmlns:a16="http://schemas.microsoft.com/office/drawing/2014/main" id="{A79C77A8-546D-5FB9-4EF9-BCEB4711963E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8">
              <a:hlinkClick r:id="rId4" action="ppaction://hlinksldjump"/>
              <a:extLst>
                <a:ext uri="{FF2B5EF4-FFF2-40B4-BE49-F238E27FC236}">
                  <a16:creationId xmlns:a16="http://schemas.microsoft.com/office/drawing/2014/main" id="{1D331A4A-9495-918F-64CD-035AD9F01CEB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4" name="TextBox 23">
            <a:hlinkClick r:id="rId5" action="ppaction://hlinksldjump"/>
            <a:extLst>
              <a:ext uri="{FF2B5EF4-FFF2-40B4-BE49-F238E27FC236}">
                <a16:creationId xmlns:a16="http://schemas.microsoft.com/office/drawing/2014/main" id="{D4E65B0E-0204-4225-A220-CA27792E08A9}"/>
              </a:ext>
            </a:extLst>
          </p:cNvPr>
          <p:cNvSpPr txBox="1"/>
          <p:nvPr/>
        </p:nvSpPr>
        <p:spPr>
          <a:xfrm>
            <a:off x="869323" y="2200874"/>
            <a:ext cx="1340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 Cleaning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3FB70C-68BC-4FC2-AF78-72C6B37A07C0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7" name="Rectangle: Rounded Corners 40">
              <a:hlinkClick r:id="rId5" action="ppaction://hlinksldjump"/>
              <a:extLst>
                <a:ext uri="{FF2B5EF4-FFF2-40B4-BE49-F238E27FC236}">
                  <a16:creationId xmlns:a16="http://schemas.microsoft.com/office/drawing/2014/main" id="{6077D2BA-D19D-B67D-0FDC-56486D806987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8" name="Graphic 27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7B4A9548-08B2-A28B-84EC-D672FE794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8340FF-D555-6FC6-0A72-EBFA5B5A3336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30" name="Rectangle: Rounded Corners 48">
              <a:hlinkClick r:id="rId8" action="ppaction://hlinksldjump"/>
              <a:extLst>
                <a:ext uri="{FF2B5EF4-FFF2-40B4-BE49-F238E27FC236}">
                  <a16:creationId xmlns:a16="http://schemas.microsoft.com/office/drawing/2014/main" id="{99D21FE9-BE76-7C1E-60F1-B750835AB005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4D379E25-246E-17FA-5D09-3E61E4F439A5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3" name="TextBox 32">
            <a:hlinkClick r:id="rId8" action="ppaction://hlinksldjump"/>
            <a:extLst>
              <a:ext uri="{FF2B5EF4-FFF2-40B4-BE49-F238E27FC236}">
                <a16:creationId xmlns:a16="http://schemas.microsoft.com/office/drawing/2014/main" id="{72287321-232E-7CF4-9A09-EEA5E7CE2C57}"/>
              </a:ext>
            </a:extLst>
          </p:cNvPr>
          <p:cNvSpPr txBox="1"/>
          <p:nvPr/>
        </p:nvSpPr>
        <p:spPr>
          <a:xfrm>
            <a:off x="869323" y="2649959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Feature Engineering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738F14E-108D-E9DD-1EC2-507DD9F6C2C4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hlinkClick r:id="rId9" action="ppaction://hlinksldjump"/>
            <a:extLst>
              <a:ext uri="{FF2B5EF4-FFF2-40B4-BE49-F238E27FC236}">
                <a16:creationId xmlns:a16="http://schemas.microsoft.com/office/drawing/2014/main" id="{93D907F9-534A-7738-92CA-235AAD009081}"/>
              </a:ext>
            </a:extLst>
          </p:cNvPr>
          <p:cNvSpPr txBox="1"/>
          <p:nvPr/>
        </p:nvSpPr>
        <p:spPr>
          <a:xfrm>
            <a:off x="869323" y="3479247"/>
            <a:ext cx="1447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Model Selection </a:t>
            </a:r>
          </a:p>
        </p:txBody>
      </p:sp>
      <p:sp>
        <p:nvSpPr>
          <p:cNvPr id="37" name="Freeform: Shape 49">
            <a:hlinkClick r:id="rId9" action="ppaction://hlinksldjump"/>
            <a:extLst>
              <a:ext uri="{FF2B5EF4-FFF2-40B4-BE49-F238E27FC236}">
                <a16:creationId xmlns:a16="http://schemas.microsoft.com/office/drawing/2014/main" id="{11C28A6C-695C-59B5-E511-78A7A91730F4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TextBox 37">
            <a:hlinkClick r:id="rId10" action="ppaction://hlinksldjump"/>
            <a:extLst>
              <a:ext uri="{FF2B5EF4-FFF2-40B4-BE49-F238E27FC236}">
                <a16:creationId xmlns:a16="http://schemas.microsoft.com/office/drawing/2014/main" id="{3DC2BBD8-8847-671A-E8CE-DF270FE134A9}"/>
              </a:ext>
            </a:extLst>
          </p:cNvPr>
          <p:cNvSpPr txBox="1"/>
          <p:nvPr/>
        </p:nvSpPr>
        <p:spPr>
          <a:xfrm>
            <a:off x="869323" y="3932014"/>
            <a:ext cx="2089033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/>
                <a:cs typeface="Poppins Medium"/>
              </a:rPr>
              <a:t>Hyperparameter Tuning </a:t>
            </a:r>
          </a:p>
        </p:txBody>
      </p:sp>
      <p:sp>
        <p:nvSpPr>
          <p:cNvPr id="39" name="Freeform: Shape 57">
            <a:hlinkClick r:id="rId10" action="ppaction://hlinksldjump"/>
            <a:extLst>
              <a:ext uri="{FF2B5EF4-FFF2-40B4-BE49-F238E27FC236}">
                <a16:creationId xmlns:a16="http://schemas.microsoft.com/office/drawing/2014/main" id="{A1C514E6-C234-D590-5822-E5CD1592B177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TextBox 39">
            <a:hlinkClick r:id="rId11" action="ppaction://hlinksldjump"/>
            <a:extLst>
              <a:ext uri="{FF2B5EF4-FFF2-40B4-BE49-F238E27FC236}">
                <a16:creationId xmlns:a16="http://schemas.microsoft.com/office/drawing/2014/main" id="{60085192-56DE-27F7-3FE3-62D71012B202}"/>
              </a:ext>
            </a:extLst>
          </p:cNvPr>
          <p:cNvSpPr txBox="1"/>
          <p:nvPr/>
        </p:nvSpPr>
        <p:spPr>
          <a:xfrm>
            <a:off x="869323" y="4384781"/>
            <a:ext cx="2145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Results &amp; Cluster Naming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88AF928-DCDA-E066-7D8A-B5F11F367621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42" name="Freeform: Shape 63">
              <a:hlinkClick r:id="rId11" action="ppaction://hlinksldjump"/>
              <a:extLst>
                <a:ext uri="{FF2B5EF4-FFF2-40B4-BE49-F238E27FC236}">
                  <a16:creationId xmlns:a16="http://schemas.microsoft.com/office/drawing/2014/main" id="{FDEF17B0-3B90-5980-D33A-46AA1E1CEEC7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78">
              <a:hlinkClick r:id="rId11" action="ppaction://hlinksldjump"/>
              <a:extLst>
                <a:ext uri="{FF2B5EF4-FFF2-40B4-BE49-F238E27FC236}">
                  <a16:creationId xmlns:a16="http://schemas.microsoft.com/office/drawing/2014/main" id="{CD9ED2CB-E2BA-668F-51D5-3ABA941DE9EA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1A5831-3065-DE0A-5955-BD6395C50D27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46" name="Freeform: Shape 93">
              <a:hlinkClick r:id="rId12" action="ppaction://hlinksldjump"/>
              <a:extLst>
                <a:ext uri="{FF2B5EF4-FFF2-40B4-BE49-F238E27FC236}">
                  <a16:creationId xmlns:a16="http://schemas.microsoft.com/office/drawing/2014/main" id="{48E6A21C-0A31-6AB3-A505-301BAD27DEC1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1ED7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95">
              <a:hlinkClick r:id="rId12" action="ppaction://hlinksldjump"/>
              <a:extLst>
                <a:ext uri="{FF2B5EF4-FFF2-40B4-BE49-F238E27FC236}">
                  <a16:creationId xmlns:a16="http://schemas.microsoft.com/office/drawing/2014/main" id="{6319D21F-8A13-FAA0-E8F9-DC0EB7F27BD2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8" name="TextBox 47">
            <a:hlinkClick r:id="rId13" action="ppaction://hlinksldjump"/>
            <a:extLst>
              <a:ext uri="{FF2B5EF4-FFF2-40B4-BE49-F238E27FC236}">
                <a16:creationId xmlns:a16="http://schemas.microsoft.com/office/drawing/2014/main" id="{3DED1D8A-9C30-D31A-657E-5BA82ADA3E39}"/>
              </a:ext>
            </a:extLst>
          </p:cNvPr>
          <p:cNvSpPr txBox="1"/>
          <p:nvPr/>
        </p:nvSpPr>
        <p:spPr>
          <a:xfrm>
            <a:off x="869323" y="5290315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Results &amp; Analysis</a:t>
            </a:r>
          </a:p>
        </p:txBody>
      </p:sp>
      <p:sp>
        <p:nvSpPr>
          <p:cNvPr id="49" name="Freeform: Shape 101">
            <a:hlinkClick r:id="rId13" action="ppaction://hlinksldjump"/>
            <a:extLst>
              <a:ext uri="{FF2B5EF4-FFF2-40B4-BE49-F238E27FC236}">
                <a16:creationId xmlns:a16="http://schemas.microsoft.com/office/drawing/2014/main" id="{5C530A35-C224-879D-165F-35887269987D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50" name="Graphic 49" descr="Space Saucer with solid fill">
            <a:extLst>
              <a:ext uri="{FF2B5EF4-FFF2-40B4-BE49-F238E27FC236}">
                <a16:creationId xmlns:a16="http://schemas.microsoft.com/office/drawing/2014/main" id="{1161A402-9501-5A8E-76DE-C73AB8878A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9455" y="5720899"/>
            <a:ext cx="267403" cy="267403"/>
          </a:xfrm>
          <a:prstGeom prst="rect">
            <a:avLst/>
          </a:prstGeom>
        </p:spPr>
      </p:pic>
      <p:sp>
        <p:nvSpPr>
          <p:cNvPr id="51" name="TextBox 50">
            <a:hlinkClick r:id="rId13" action="ppaction://hlinksldjump"/>
            <a:extLst>
              <a:ext uri="{FF2B5EF4-FFF2-40B4-BE49-F238E27FC236}">
                <a16:creationId xmlns:a16="http://schemas.microsoft.com/office/drawing/2014/main" id="{89133AA6-555B-6ED7-C641-151429B87B11}"/>
              </a:ext>
            </a:extLst>
          </p:cNvPr>
          <p:cNvSpPr txBox="1"/>
          <p:nvPr/>
        </p:nvSpPr>
        <p:spPr>
          <a:xfrm>
            <a:off x="869323" y="5711303"/>
            <a:ext cx="1571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Future Exploration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76F197-8289-0C6D-D218-1E6E542740B6}"/>
              </a:ext>
            </a:extLst>
          </p:cNvPr>
          <p:cNvSpPr txBox="1"/>
          <p:nvPr/>
        </p:nvSpPr>
        <p:spPr>
          <a:xfrm>
            <a:off x="10659597" y="328923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Matthieu</a:t>
            </a:r>
          </a:p>
        </p:txBody>
      </p:sp>
      <p:pic>
        <p:nvPicPr>
          <p:cNvPr id="61" name="Picture 60" descr="A black rectangular sign with white text&#10;&#10;AI-generated content may be incorrect.">
            <a:extLst>
              <a:ext uri="{FF2B5EF4-FFF2-40B4-BE49-F238E27FC236}">
                <a16:creationId xmlns:a16="http://schemas.microsoft.com/office/drawing/2014/main" id="{8655AF5A-1A23-CBB5-85B0-80B58A8000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32060" y="1867830"/>
            <a:ext cx="1700174" cy="4330390"/>
          </a:xfrm>
          <a:prstGeom prst="rect">
            <a:avLst/>
          </a:prstGeom>
        </p:spPr>
      </p:pic>
      <p:pic>
        <p:nvPicPr>
          <p:cNvPr id="69" name="Picture 6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69B4FBB-4816-74A5-7400-38FD2D308B7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27563" y="1886413"/>
            <a:ext cx="1868924" cy="4339685"/>
          </a:xfrm>
          <a:prstGeom prst="rect">
            <a:avLst/>
          </a:prstGeom>
        </p:spPr>
      </p:pic>
      <p:pic>
        <p:nvPicPr>
          <p:cNvPr id="70" name="Picture 6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2E93DD-1DD8-3782-08E4-11EFD4E90E3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32061" y="1867829"/>
            <a:ext cx="1700172" cy="4358269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BD1C03A-F9B3-081B-E1BC-2B20FBEFC68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06458" y="1812072"/>
            <a:ext cx="1996548" cy="4386147"/>
          </a:xfrm>
          <a:prstGeom prst="rect">
            <a:avLst/>
          </a:prstGeom>
        </p:spPr>
      </p:pic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4DF40619-4C9E-0381-5F9E-5D109771D59A}"/>
              </a:ext>
            </a:extLst>
          </p:cNvPr>
          <p:cNvCxnSpPr/>
          <p:nvPr/>
        </p:nvCxnSpPr>
        <p:spPr>
          <a:xfrm flipV="1">
            <a:off x="5222251" y="2318419"/>
            <a:ext cx="1303777" cy="3527580"/>
          </a:xfrm>
          <a:prstGeom prst="bentConnector3">
            <a:avLst/>
          </a:prstGeom>
          <a:ln w="28575">
            <a:solidFill>
              <a:srgbClr val="1ED7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4A9F0FA4-3012-8B1A-FFD3-D138895C2C7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23986" y="1886414"/>
            <a:ext cx="1876076" cy="431180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2647A5E-6E13-063B-A84C-1432FC2139B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33428" y="1867828"/>
            <a:ext cx="1697437" cy="4330391"/>
          </a:xfrm>
          <a:prstGeom prst="rect">
            <a:avLst/>
          </a:prstGeom>
        </p:spPr>
      </p:pic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0BE67722-87B9-3FB5-A5C1-1731C4843B42}"/>
              </a:ext>
            </a:extLst>
          </p:cNvPr>
          <p:cNvCxnSpPr>
            <a:cxnSpLocks/>
          </p:cNvCxnSpPr>
          <p:nvPr/>
        </p:nvCxnSpPr>
        <p:spPr>
          <a:xfrm flipV="1">
            <a:off x="8149445" y="2346297"/>
            <a:ext cx="1675485" cy="3527580"/>
          </a:xfrm>
          <a:prstGeom prst="bentConnector3">
            <a:avLst/>
          </a:prstGeom>
          <a:ln w="28575">
            <a:solidFill>
              <a:srgbClr val="1ED7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Two men sitting at a table with drinks&#10;&#10;AI-generated content may be incorrect.">
            <a:extLst>
              <a:ext uri="{FF2B5EF4-FFF2-40B4-BE49-F238E27FC236}">
                <a16:creationId xmlns:a16="http://schemas.microsoft.com/office/drawing/2014/main" id="{F6611224-9D96-554D-C4BB-39A071DFE9CA}"/>
              </a:ext>
            </a:extLst>
          </p:cNvPr>
          <p:cNvPicPr/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465928" y="328586"/>
            <a:ext cx="238127" cy="2249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4" name="TextBox 53">
            <a:hlinkClick r:id="rId12" action="ppaction://hlinksldjump"/>
            <a:extLst>
              <a:ext uri="{FF2B5EF4-FFF2-40B4-BE49-F238E27FC236}">
                <a16:creationId xmlns:a16="http://schemas.microsoft.com/office/drawing/2014/main" id="{914AEC5F-5FAA-3145-7D04-8E3A99ABAA81}"/>
              </a:ext>
            </a:extLst>
          </p:cNvPr>
          <p:cNvSpPr txBox="1"/>
          <p:nvPr/>
        </p:nvSpPr>
        <p:spPr>
          <a:xfrm>
            <a:off x="869323" y="4837548"/>
            <a:ext cx="21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Operational Architecture </a:t>
            </a:r>
          </a:p>
        </p:txBody>
      </p:sp>
    </p:spTree>
    <p:extLst>
      <p:ext uri="{BB962C8B-B14F-4D97-AF65-F5344CB8AC3E}">
        <p14:creationId xmlns:p14="http://schemas.microsoft.com/office/powerpoint/2010/main" val="2436200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164036" y="598919"/>
            <a:ext cx="6326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Results &amp; Analysis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DD11DE-2098-9966-8DAE-E8B663A0F52A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7" name="Oval 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3050DE3-369B-E445-2767-B394DB1B311B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9D83D9C-CEE9-9DED-FF19-8C4E9F341318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658A03-20A1-7CEA-6893-3B7023DF0610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1" name="Oval 1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556EFC1-9474-9435-8D43-7F2DD4AD27AE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7372AC4-3BC2-2135-A21D-0EFB527FA1BE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42CAD6E2-EFA8-2E94-1AA6-683C4248067A}"/>
              </a:ext>
            </a:extLst>
          </p:cNvPr>
          <p:cNvSpPr txBox="1"/>
          <p:nvPr/>
        </p:nvSpPr>
        <p:spPr>
          <a:xfrm>
            <a:off x="869323" y="845770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Problem Statement</a:t>
            </a:r>
          </a:p>
        </p:txBody>
      </p:sp>
      <p:sp>
        <p:nvSpPr>
          <p:cNvPr id="14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C1D728D6-3DF7-A417-BBAB-E66DB36E39DF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58C35784-DE56-C6CB-15FC-CCA3B8834D79}"/>
              </a:ext>
            </a:extLst>
          </p:cNvPr>
          <p:cNvSpPr txBox="1"/>
          <p:nvPr/>
        </p:nvSpPr>
        <p:spPr>
          <a:xfrm>
            <a:off x="869323" y="1302704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Vision</a:t>
            </a:r>
          </a:p>
        </p:txBody>
      </p:sp>
      <p:sp>
        <p:nvSpPr>
          <p:cNvPr id="16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BEBD8CDF-66FE-1C88-D495-390DCC4A63F3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TextBox 16">
            <a:hlinkClick r:id="rId4" action="ppaction://hlinksldjump"/>
            <a:extLst>
              <a:ext uri="{FF2B5EF4-FFF2-40B4-BE49-F238E27FC236}">
                <a16:creationId xmlns:a16="http://schemas.microsoft.com/office/drawing/2014/main" id="{E23FA4E0-ADC3-9D5B-2138-CBC0A6895124}"/>
              </a:ext>
            </a:extLst>
          </p:cNvPr>
          <p:cNvSpPr txBox="1"/>
          <p:nvPr/>
        </p:nvSpPr>
        <p:spPr>
          <a:xfrm>
            <a:off x="869323" y="175178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Exploration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61B22F-1F07-D0A9-D8F3-886D1B81FCC7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9" name="Freeform: Shape 26">
              <a:hlinkClick r:id="rId4" action="ppaction://hlinksldjump"/>
              <a:extLst>
                <a:ext uri="{FF2B5EF4-FFF2-40B4-BE49-F238E27FC236}">
                  <a16:creationId xmlns:a16="http://schemas.microsoft.com/office/drawing/2014/main" id="{3D5B3D4A-8BC9-3FC2-AB43-D5845A986594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27">
              <a:hlinkClick r:id="rId4" action="ppaction://hlinksldjump"/>
              <a:extLst>
                <a:ext uri="{FF2B5EF4-FFF2-40B4-BE49-F238E27FC236}">
                  <a16:creationId xmlns:a16="http://schemas.microsoft.com/office/drawing/2014/main" id="{2F5F4C6A-F804-C502-D1D9-6D2213B010AF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8">
              <a:hlinkClick r:id="rId4" action="ppaction://hlinksldjump"/>
              <a:extLst>
                <a:ext uri="{FF2B5EF4-FFF2-40B4-BE49-F238E27FC236}">
                  <a16:creationId xmlns:a16="http://schemas.microsoft.com/office/drawing/2014/main" id="{728E910B-B7F7-B249-5763-85CE8A38D535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2" name="TextBox 21">
            <a:hlinkClick r:id="rId5" action="ppaction://hlinksldjump"/>
            <a:extLst>
              <a:ext uri="{FF2B5EF4-FFF2-40B4-BE49-F238E27FC236}">
                <a16:creationId xmlns:a16="http://schemas.microsoft.com/office/drawing/2014/main" id="{9798137A-C32E-C78F-4824-78E6041C23F9}"/>
              </a:ext>
            </a:extLst>
          </p:cNvPr>
          <p:cNvSpPr txBox="1"/>
          <p:nvPr/>
        </p:nvSpPr>
        <p:spPr>
          <a:xfrm>
            <a:off x="869323" y="2200874"/>
            <a:ext cx="1340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 Cleaning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705C3A-511F-7859-6270-5C27A6D5CDB1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4" name="Rectangle: Rounded Corners 40">
              <a:hlinkClick r:id="rId5" action="ppaction://hlinksldjump"/>
              <a:extLst>
                <a:ext uri="{FF2B5EF4-FFF2-40B4-BE49-F238E27FC236}">
                  <a16:creationId xmlns:a16="http://schemas.microsoft.com/office/drawing/2014/main" id="{5058F75C-FE38-4872-961D-37183202D279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5" name="Graphic 24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647609F5-E5D8-206E-CB8D-E0204BA72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483C7B-562F-46AD-4273-63D7892684CE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7" name="Rectangle: Rounded Corners 48">
              <a:hlinkClick r:id="rId8" action="ppaction://hlinksldjump"/>
              <a:extLst>
                <a:ext uri="{FF2B5EF4-FFF2-40B4-BE49-F238E27FC236}">
                  <a16:creationId xmlns:a16="http://schemas.microsoft.com/office/drawing/2014/main" id="{28FCA3FA-7C20-D2D6-3907-0E02368AE1FE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AC9193AD-00F7-8E1F-325E-A7E196077598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9" name="TextBox 28">
            <a:hlinkClick r:id="rId8" action="ppaction://hlinksldjump"/>
            <a:extLst>
              <a:ext uri="{FF2B5EF4-FFF2-40B4-BE49-F238E27FC236}">
                <a16:creationId xmlns:a16="http://schemas.microsoft.com/office/drawing/2014/main" id="{C8BA694C-605C-46F0-93C7-5CA8EB39A8EF}"/>
              </a:ext>
            </a:extLst>
          </p:cNvPr>
          <p:cNvSpPr txBox="1"/>
          <p:nvPr/>
        </p:nvSpPr>
        <p:spPr>
          <a:xfrm>
            <a:off x="869323" y="2649959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Feature Engineering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B0E5C66-917B-320C-353B-E278ED98A8C3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9" action="ppaction://hlinksldjump"/>
            <a:extLst>
              <a:ext uri="{FF2B5EF4-FFF2-40B4-BE49-F238E27FC236}">
                <a16:creationId xmlns:a16="http://schemas.microsoft.com/office/drawing/2014/main" id="{576EDA85-9D10-D9D5-BEE3-D96B6DCC1363}"/>
              </a:ext>
            </a:extLst>
          </p:cNvPr>
          <p:cNvSpPr txBox="1"/>
          <p:nvPr/>
        </p:nvSpPr>
        <p:spPr>
          <a:xfrm>
            <a:off x="869323" y="3479247"/>
            <a:ext cx="1447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Model Selection </a:t>
            </a:r>
          </a:p>
        </p:txBody>
      </p:sp>
      <p:sp>
        <p:nvSpPr>
          <p:cNvPr id="32" name="Freeform: Shape 49">
            <a:hlinkClick r:id="rId9" action="ppaction://hlinksldjump"/>
            <a:extLst>
              <a:ext uri="{FF2B5EF4-FFF2-40B4-BE49-F238E27FC236}">
                <a16:creationId xmlns:a16="http://schemas.microsoft.com/office/drawing/2014/main" id="{CB956699-E927-C9AE-A763-5294EEB2D888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57">
            <a:hlinkClick r:id="rId10" action="ppaction://hlinksldjump"/>
            <a:extLst>
              <a:ext uri="{FF2B5EF4-FFF2-40B4-BE49-F238E27FC236}">
                <a16:creationId xmlns:a16="http://schemas.microsoft.com/office/drawing/2014/main" id="{C4C13CBA-8C19-5E2D-5F41-4AF69897054F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TextBox 34">
            <a:hlinkClick r:id="rId11" action="ppaction://hlinksldjump"/>
            <a:extLst>
              <a:ext uri="{FF2B5EF4-FFF2-40B4-BE49-F238E27FC236}">
                <a16:creationId xmlns:a16="http://schemas.microsoft.com/office/drawing/2014/main" id="{0768898E-A4CB-CF4C-6275-7E7FA6FCBF85}"/>
              </a:ext>
            </a:extLst>
          </p:cNvPr>
          <p:cNvSpPr txBox="1"/>
          <p:nvPr/>
        </p:nvSpPr>
        <p:spPr>
          <a:xfrm>
            <a:off x="869323" y="4384781"/>
            <a:ext cx="2145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Results &amp; Cluster Naming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366A02-5086-7E9F-71AC-E46D5FEAF574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37" name="Freeform: Shape 6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8C3B54A-DAE8-02BA-2DA2-64F7A30AF3F3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78">
              <a:hlinkClick r:id="rId11" action="ppaction://hlinksldjump"/>
              <a:extLst>
                <a:ext uri="{FF2B5EF4-FFF2-40B4-BE49-F238E27FC236}">
                  <a16:creationId xmlns:a16="http://schemas.microsoft.com/office/drawing/2014/main" id="{1443049A-3201-F728-61E9-34032C116086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AE5F74D-21E0-30D3-8A03-3114C0C8633E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41" name="Freeform: Shape 93">
              <a:hlinkClick r:id="rId12" action="ppaction://hlinksldjump"/>
              <a:extLst>
                <a:ext uri="{FF2B5EF4-FFF2-40B4-BE49-F238E27FC236}">
                  <a16:creationId xmlns:a16="http://schemas.microsoft.com/office/drawing/2014/main" id="{935CF719-8894-B549-A18F-009B6A7D2E7C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95">
              <a:hlinkClick r:id="rId12" action="ppaction://hlinksldjump"/>
              <a:extLst>
                <a:ext uri="{FF2B5EF4-FFF2-40B4-BE49-F238E27FC236}">
                  <a16:creationId xmlns:a16="http://schemas.microsoft.com/office/drawing/2014/main" id="{36096805-05D1-94E7-138B-D13552299E7F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3" name="TextBox 42">
            <a:hlinkClick r:id="rId13" action="ppaction://hlinksldjump"/>
            <a:extLst>
              <a:ext uri="{FF2B5EF4-FFF2-40B4-BE49-F238E27FC236}">
                <a16:creationId xmlns:a16="http://schemas.microsoft.com/office/drawing/2014/main" id="{B3DF96AB-6D81-BEA7-89E4-B9CE15C9FEEC}"/>
              </a:ext>
            </a:extLst>
          </p:cNvPr>
          <p:cNvSpPr txBox="1"/>
          <p:nvPr/>
        </p:nvSpPr>
        <p:spPr>
          <a:xfrm>
            <a:off x="869323" y="5290315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Results &amp; Analysis</a:t>
            </a:r>
          </a:p>
        </p:txBody>
      </p:sp>
      <p:sp>
        <p:nvSpPr>
          <p:cNvPr id="44" name="Freeform: Shape 101">
            <a:hlinkClick r:id="rId13" action="ppaction://hlinksldjump"/>
            <a:extLst>
              <a:ext uri="{FF2B5EF4-FFF2-40B4-BE49-F238E27FC236}">
                <a16:creationId xmlns:a16="http://schemas.microsoft.com/office/drawing/2014/main" id="{FD7EEF9B-D8F7-4002-EC4E-D88FF93221D0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45" name="Graphic 44" descr="Space Saucer with solid fill">
            <a:extLst>
              <a:ext uri="{FF2B5EF4-FFF2-40B4-BE49-F238E27FC236}">
                <a16:creationId xmlns:a16="http://schemas.microsoft.com/office/drawing/2014/main" id="{EE419CBD-199D-3E91-E7B4-A860F8E579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9455" y="5720899"/>
            <a:ext cx="267403" cy="267403"/>
          </a:xfrm>
          <a:prstGeom prst="rect">
            <a:avLst/>
          </a:prstGeom>
        </p:spPr>
      </p:pic>
      <p:sp>
        <p:nvSpPr>
          <p:cNvPr id="46" name="TextBox 45">
            <a:hlinkClick r:id="rId13" action="ppaction://hlinksldjump"/>
            <a:extLst>
              <a:ext uri="{FF2B5EF4-FFF2-40B4-BE49-F238E27FC236}">
                <a16:creationId xmlns:a16="http://schemas.microsoft.com/office/drawing/2014/main" id="{6A6FA99B-8962-7069-FF4D-DD33A48AAD95}"/>
              </a:ext>
            </a:extLst>
          </p:cNvPr>
          <p:cNvSpPr txBox="1"/>
          <p:nvPr/>
        </p:nvSpPr>
        <p:spPr>
          <a:xfrm>
            <a:off x="869323" y="5711303"/>
            <a:ext cx="1571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Future Exploration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9497BF-3378-6CA6-B717-544B7CF305BD}"/>
              </a:ext>
            </a:extLst>
          </p:cNvPr>
          <p:cNvSpPr txBox="1"/>
          <p:nvPr/>
        </p:nvSpPr>
        <p:spPr>
          <a:xfrm>
            <a:off x="10659597" y="328923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Matthieu</a:t>
            </a:r>
          </a:p>
        </p:txBody>
      </p:sp>
      <p:sp>
        <p:nvSpPr>
          <p:cNvPr id="49" name="TextBox 48">
            <a:hlinkClick r:id="rId10" action="ppaction://hlinksldjump"/>
            <a:extLst>
              <a:ext uri="{FF2B5EF4-FFF2-40B4-BE49-F238E27FC236}">
                <a16:creationId xmlns:a16="http://schemas.microsoft.com/office/drawing/2014/main" id="{59B5F851-2A9E-7728-E761-F08B79BB9022}"/>
              </a:ext>
            </a:extLst>
          </p:cNvPr>
          <p:cNvSpPr txBox="1"/>
          <p:nvPr/>
        </p:nvSpPr>
        <p:spPr>
          <a:xfrm>
            <a:off x="869323" y="3932014"/>
            <a:ext cx="2089033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/>
                <a:cs typeface="Poppins Medium"/>
              </a:rPr>
              <a:t>Hyperparameter Tuning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157A96E-A887-A0BB-C6A1-D544446A6FC9}"/>
              </a:ext>
            </a:extLst>
          </p:cNvPr>
          <p:cNvSpPr txBox="1"/>
          <p:nvPr/>
        </p:nvSpPr>
        <p:spPr>
          <a:xfrm>
            <a:off x="4241558" y="4782484"/>
            <a:ext cx="6868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1. Mood was captured very effectively but personalising according to taste was much more difficult.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21B4728-35ED-CEBA-1A42-B7142BC3731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77994" y="1431501"/>
            <a:ext cx="6858000" cy="317020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9F2E887-3768-9919-A079-9C40B21A53C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83676" y="1431501"/>
            <a:ext cx="1188828" cy="3170208"/>
          </a:xfrm>
          <a:prstGeom prst="rect">
            <a:avLst/>
          </a:prstGeom>
        </p:spPr>
      </p:pic>
      <p:pic>
        <p:nvPicPr>
          <p:cNvPr id="51" name="Picture 50" descr="Two men sitting at a table with drinks&#10;&#10;AI-generated content may be incorrect.">
            <a:extLst>
              <a:ext uri="{FF2B5EF4-FFF2-40B4-BE49-F238E27FC236}">
                <a16:creationId xmlns:a16="http://schemas.microsoft.com/office/drawing/2014/main" id="{4225A9BD-9CA5-942E-5A71-BDDEC5F65515}"/>
              </a:ext>
            </a:extLst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465928" y="328586"/>
            <a:ext cx="238127" cy="2249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DB47CFB-905A-5048-8C62-1F03F8E09435}"/>
              </a:ext>
            </a:extLst>
          </p:cNvPr>
          <p:cNvSpPr txBox="1"/>
          <p:nvPr/>
        </p:nvSpPr>
        <p:spPr>
          <a:xfrm>
            <a:off x="4227939" y="5392178"/>
            <a:ext cx="6868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2. Two songs can appear very similar from a musical feature perspective, but when recommended to a listener can yield very different results.</a:t>
            </a:r>
          </a:p>
        </p:txBody>
      </p:sp>
      <p:sp>
        <p:nvSpPr>
          <p:cNvPr id="53" name="TextBox 52">
            <a:hlinkClick r:id="rId12" action="ppaction://hlinksldjump"/>
            <a:extLst>
              <a:ext uri="{FF2B5EF4-FFF2-40B4-BE49-F238E27FC236}">
                <a16:creationId xmlns:a16="http://schemas.microsoft.com/office/drawing/2014/main" id="{47644B5D-5E37-A2C9-BD9C-668C7F8AED15}"/>
              </a:ext>
            </a:extLst>
          </p:cNvPr>
          <p:cNvSpPr txBox="1"/>
          <p:nvPr/>
        </p:nvSpPr>
        <p:spPr>
          <a:xfrm>
            <a:off x="869323" y="4837548"/>
            <a:ext cx="21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Operational Architecture </a:t>
            </a:r>
          </a:p>
        </p:txBody>
      </p:sp>
    </p:spTree>
    <p:extLst>
      <p:ext uri="{BB962C8B-B14F-4D97-AF65-F5344CB8AC3E}">
        <p14:creationId xmlns:p14="http://schemas.microsoft.com/office/powerpoint/2010/main" val="1275407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95033-F601-87B7-B7DE-1109D5F33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34F41210-B517-6BDA-1889-6E499F9C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628" y="1357839"/>
            <a:ext cx="2296885" cy="47870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F4C419-9201-2418-69CA-39CDE8F40A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53C645-C78C-4C37-16F9-3697938C5244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40CA350-9DFC-D596-16D8-0A53C3F83072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084C7E2-DC37-8EFD-EA18-D45594B2F9C7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B4BD3D-CEED-BEB3-EAF4-D2D99894B86F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2C252387-A6F3-59D7-3C06-615323FA96BB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7B735D6-2185-706D-CFCF-E7F29CEBB447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AB8BBB8-98B3-59CC-8AA1-FFFEC3455667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D1824809-C353-9352-4A2E-24D4005DBA3B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31FDFCF-9092-4DD9-CFF8-5BA3B59CB0FC}"/>
              </a:ext>
            </a:extLst>
          </p:cNvPr>
          <p:cNvSpPr txBox="1"/>
          <p:nvPr/>
        </p:nvSpPr>
        <p:spPr>
          <a:xfrm>
            <a:off x="3164646" y="970211"/>
            <a:ext cx="53697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Future Exploration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3969C1-BFDD-6527-7A6D-60F909FA6DE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7" name="Oval 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722737E-4B33-D742-4BF9-CB663D3B490E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164C4AF-8822-1A1E-31E1-192E9BAD7E3F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6B1466-61CE-010D-C2F5-975312260A1B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1" name="Oval 1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423C500-1825-8395-F0CA-07FD8306F8CC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B65C2D2-2B70-E946-A7A1-A400ACF6F2AF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C60BF772-A5B9-3CB1-B545-2154AB0D4CA0}"/>
              </a:ext>
            </a:extLst>
          </p:cNvPr>
          <p:cNvSpPr txBox="1"/>
          <p:nvPr/>
        </p:nvSpPr>
        <p:spPr>
          <a:xfrm>
            <a:off x="869323" y="845770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Problem Statement</a:t>
            </a:r>
          </a:p>
        </p:txBody>
      </p:sp>
      <p:sp>
        <p:nvSpPr>
          <p:cNvPr id="14" name="Graphic 14">
            <a:hlinkClick r:id="rId3" action="ppaction://hlinksldjump"/>
            <a:extLst>
              <a:ext uri="{FF2B5EF4-FFF2-40B4-BE49-F238E27FC236}">
                <a16:creationId xmlns:a16="http://schemas.microsoft.com/office/drawing/2014/main" id="{B13863FC-4404-8612-9A49-2991D1523936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59DEF959-797F-5ED8-43A1-3A963657D5C3}"/>
              </a:ext>
            </a:extLst>
          </p:cNvPr>
          <p:cNvSpPr txBox="1"/>
          <p:nvPr/>
        </p:nvSpPr>
        <p:spPr>
          <a:xfrm>
            <a:off x="869323" y="1302704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Vision</a:t>
            </a:r>
          </a:p>
        </p:txBody>
      </p:sp>
      <p:sp>
        <p:nvSpPr>
          <p:cNvPr id="16" name="Graphic 19">
            <a:hlinkClick r:id="rId4" action="ppaction://hlinksldjump"/>
            <a:extLst>
              <a:ext uri="{FF2B5EF4-FFF2-40B4-BE49-F238E27FC236}">
                <a16:creationId xmlns:a16="http://schemas.microsoft.com/office/drawing/2014/main" id="{3E3E04EE-77B0-9571-FBED-D69682C9AB12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TextBox 16">
            <a:hlinkClick r:id="rId5" action="ppaction://hlinksldjump"/>
            <a:extLst>
              <a:ext uri="{FF2B5EF4-FFF2-40B4-BE49-F238E27FC236}">
                <a16:creationId xmlns:a16="http://schemas.microsoft.com/office/drawing/2014/main" id="{4E307DF8-5EF3-01E6-E74A-78DB5B5A4F78}"/>
              </a:ext>
            </a:extLst>
          </p:cNvPr>
          <p:cNvSpPr txBox="1"/>
          <p:nvPr/>
        </p:nvSpPr>
        <p:spPr>
          <a:xfrm>
            <a:off x="869323" y="175178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Exploration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805BDF-06B9-B0BC-57EB-0B9141C96223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9" name="Freeform: Shape 26">
              <a:hlinkClick r:id="rId5" action="ppaction://hlinksldjump"/>
              <a:extLst>
                <a:ext uri="{FF2B5EF4-FFF2-40B4-BE49-F238E27FC236}">
                  <a16:creationId xmlns:a16="http://schemas.microsoft.com/office/drawing/2014/main" id="{35ED9CC9-89A5-95FE-1826-2CCD09AB315A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27">
              <a:hlinkClick r:id="rId5" action="ppaction://hlinksldjump"/>
              <a:extLst>
                <a:ext uri="{FF2B5EF4-FFF2-40B4-BE49-F238E27FC236}">
                  <a16:creationId xmlns:a16="http://schemas.microsoft.com/office/drawing/2014/main" id="{4A2CBE87-6D5A-B1EF-DD45-9BFF1EE3ED3D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8">
              <a:hlinkClick r:id="rId5" action="ppaction://hlinksldjump"/>
              <a:extLst>
                <a:ext uri="{FF2B5EF4-FFF2-40B4-BE49-F238E27FC236}">
                  <a16:creationId xmlns:a16="http://schemas.microsoft.com/office/drawing/2014/main" id="{0A401A40-529E-93A7-379B-E9773C6501B5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2" name="TextBox 21">
            <a:hlinkClick r:id="rId6" action="ppaction://hlinksldjump"/>
            <a:extLst>
              <a:ext uri="{FF2B5EF4-FFF2-40B4-BE49-F238E27FC236}">
                <a16:creationId xmlns:a16="http://schemas.microsoft.com/office/drawing/2014/main" id="{D6B6B827-03D7-115C-0CF2-80F470F093C4}"/>
              </a:ext>
            </a:extLst>
          </p:cNvPr>
          <p:cNvSpPr txBox="1"/>
          <p:nvPr/>
        </p:nvSpPr>
        <p:spPr>
          <a:xfrm>
            <a:off x="869323" y="2200874"/>
            <a:ext cx="1340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 Cleaning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A97F20-C5E5-76DA-D33A-FBFD083BF775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4" name="Rectangle: Rounded Corners 40">
              <a:hlinkClick r:id="rId6" action="ppaction://hlinksldjump"/>
              <a:extLst>
                <a:ext uri="{FF2B5EF4-FFF2-40B4-BE49-F238E27FC236}">
                  <a16:creationId xmlns:a16="http://schemas.microsoft.com/office/drawing/2014/main" id="{77D89573-E4EF-BE79-51C4-4E2966FFC9E8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5" name="Graphic 24" descr="Add with solid fill">
              <a:hlinkClick r:id="rId6" action="ppaction://hlinksldjump"/>
              <a:extLst>
                <a:ext uri="{FF2B5EF4-FFF2-40B4-BE49-F238E27FC236}">
                  <a16:creationId xmlns:a16="http://schemas.microsoft.com/office/drawing/2014/main" id="{4C170BE9-E1DC-9C11-B313-668AB24DB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8DF8C3A-FF2D-6621-8B82-8F60D1F83BC6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7" name="Rectangle: Rounded Corners 48">
              <a:hlinkClick r:id="rId9" action="ppaction://hlinksldjump"/>
              <a:extLst>
                <a:ext uri="{FF2B5EF4-FFF2-40B4-BE49-F238E27FC236}">
                  <a16:creationId xmlns:a16="http://schemas.microsoft.com/office/drawing/2014/main" id="{0D367993-8922-FF1F-D643-E7E04C098823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Graphic 51" descr="Heart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B5D323F7-5F62-8000-C154-9B36B5A0CC12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9" name="TextBox 28">
            <a:hlinkClick r:id="rId9" action="ppaction://hlinksldjump"/>
            <a:extLst>
              <a:ext uri="{FF2B5EF4-FFF2-40B4-BE49-F238E27FC236}">
                <a16:creationId xmlns:a16="http://schemas.microsoft.com/office/drawing/2014/main" id="{9AAC184C-DD95-383C-6B2A-151245D4E7E1}"/>
              </a:ext>
            </a:extLst>
          </p:cNvPr>
          <p:cNvSpPr txBox="1"/>
          <p:nvPr/>
        </p:nvSpPr>
        <p:spPr>
          <a:xfrm>
            <a:off x="869323" y="2649959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Feature Engineering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F6149A-12B5-9CEB-9BC9-9ECE46945779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10F61B95-E3E1-5BC5-52E1-7FD92880BADC}"/>
              </a:ext>
            </a:extLst>
          </p:cNvPr>
          <p:cNvSpPr txBox="1"/>
          <p:nvPr/>
        </p:nvSpPr>
        <p:spPr>
          <a:xfrm>
            <a:off x="869323" y="3479247"/>
            <a:ext cx="1447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Model Selection </a:t>
            </a:r>
          </a:p>
        </p:txBody>
      </p:sp>
      <p:sp>
        <p:nvSpPr>
          <p:cNvPr id="32" name="Freeform: Shape 49">
            <a:hlinkClick r:id="rId10" action="ppaction://hlinksldjump"/>
            <a:extLst>
              <a:ext uri="{FF2B5EF4-FFF2-40B4-BE49-F238E27FC236}">
                <a16:creationId xmlns:a16="http://schemas.microsoft.com/office/drawing/2014/main" id="{CD4BF1F6-9F35-0721-91A1-35EC7279FF3F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57">
            <a:hlinkClick r:id="rId11" action="ppaction://hlinksldjump"/>
            <a:extLst>
              <a:ext uri="{FF2B5EF4-FFF2-40B4-BE49-F238E27FC236}">
                <a16:creationId xmlns:a16="http://schemas.microsoft.com/office/drawing/2014/main" id="{1A162D12-7186-9543-89BC-DD9C406AA17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TextBox 34">
            <a:hlinkClick r:id="rId12" action="ppaction://hlinksldjump"/>
            <a:extLst>
              <a:ext uri="{FF2B5EF4-FFF2-40B4-BE49-F238E27FC236}">
                <a16:creationId xmlns:a16="http://schemas.microsoft.com/office/drawing/2014/main" id="{9A6CE4A6-2AEC-5E2B-9D0E-010342A499B0}"/>
              </a:ext>
            </a:extLst>
          </p:cNvPr>
          <p:cNvSpPr txBox="1"/>
          <p:nvPr/>
        </p:nvSpPr>
        <p:spPr>
          <a:xfrm>
            <a:off x="869323" y="4384781"/>
            <a:ext cx="2145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Results &amp; Cluster Naming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40E262-4310-D5D7-3735-98017D05F86F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37" name="Freeform: Shape 63">
              <a:hlinkClick r:id="rId12" action="ppaction://hlinksldjump"/>
              <a:extLst>
                <a:ext uri="{FF2B5EF4-FFF2-40B4-BE49-F238E27FC236}">
                  <a16:creationId xmlns:a16="http://schemas.microsoft.com/office/drawing/2014/main" id="{C140EA8A-A478-AEEC-AD71-AEEC8D613E8D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78">
              <a:hlinkClick r:id="rId12" action="ppaction://hlinksldjump"/>
              <a:extLst>
                <a:ext uri="{FF2B5EF4-FFF2-40B4-BE49-F238E27FC236}">
                  <a16:creationId xmlns:a16="http://schemas.microsoft.com/office/drawing/2014/main" id="{BAC7889E-4F8D-097F-907E-D0988C2FB2B9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9" name="TextBox 38">
            <a:hlinkClick r:id="rId13" action="ppaction://hlinksldjump"/>
            <a:extLst>
              <a:ext uri="{FF2B5EF4-FFF2-40B4-BE49-F238E27FC236}">
                <a16:creationId xmlns:a16="http://schemas.microsoft.com/office/drawing/2014/main" id="{1D99C538-7960-A2DE-F457-28B95B93DB10}"/>
              </a:ext>
            </a:extLst>
          </p:cNvPr>
          <p:cNvSpPr txBox="1"/>
          <p:nvPr/>
        </p:nvSpPr>
        <p:spPr>
          <a:xfrm>
            <a:off x="869323" y="4837548"/>
            <a:ext cx="1582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Final Architecture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4996E88-4F74-5652-FE20-7C73C495C33D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41" name="Freeform: Shape 93">
              <a:hlinkClick r:id="rId13" action="ppaction://hlinksldjump"/>
              <a:extLst>
                <a:ext uri="{FF2B5EF4-FFF2-40B4-BE49-F238E27FC236}">
                  <a16:creationId xmlns:a16="http://schemas.microsoft.com/office/drawing/2014/main" id="{C135EDDB-6928-BEF2-A134-49607E7E4488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95">
              <a:hlinkClick r:id="rId13" action="ppaction://hlinksldjump"/>
              <a:extLst>
                <a:ext uri="{FF2B5EF4-FFF2-40B4-BE49-F238E27FC236}">
                  <a16:creationId xmlns:a16="http://schemas.microsoft.com/office/drawing/2014/main" id="{189F840C-ABBD-0AEF-D3DF-8EB65C99458E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3" name="TextBox 42">
            <a:hlinkClick r:id="rId14" action="ppaction://hlinksldjump"/>
            <a:extLst>
              <a:ext uri="{FF2B5EF4-FFF2-40B4-BE49-F238E27FC236}">
                <a16:creationId xmlns:a16="http://schemas.microsoft.com/office/drawing/2014/main" id="{FD7D98B1-5119-11DF-553C-4BCC160DF68A}"/>
              </a:ext>
            </a:extLst>
          </p:cNvPr>
          <p:cNvSpPr txBox="1"/>
          <p:nvPr/>
        </p:nvSpPr>
        <p:spPr>
          <a:xfrm>
            <a:off x="869323" y="5290315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Results &amp; Analysis</a:t>
            </a:r>
          </a:p>
        </p:txBody>
      </p:sp>
      <p:sp>
        <p:nvSpPr>
          <p:cNvPr id="44" name="Freeform: Shape 101">
            <a:hlinkClick r:id="rId14" action="ppaction://hlinksldjump"/>
            <a:extLst>
              <a:ext uri="{FF2B5EF4-FFF2-40B4-BE49-F238E27FC236}">
                <a16:creationId xmlns:a16="http://schemas.microsoft.com/office/drawing/2014/main" id="{0AC97434-C931-82A1-5208-600FCC7DC45A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45" name="Graphic 44" descr="Space Saucer with solid fill">
            <a:extLst>
              <a:ext uri="{FF2B5EF4-FFF2-40B4-BE49-F238E27FC236}">
                <a16:creationId xmlns:a16="http://schemas.microsoft.com/office/drawing/2014/main" id="{564898BA-D134-4379-FF4E-A1322FFAB2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9455" y="5720899"/>
            <a:ext cx="267403" cy="267403"/>
          </a:xfrm>
          <a:prstGeom prst="rect">
            <a:avLst/>
          </a:prstGeom>
        </p:spPr>
      </p:pic>
      <p:sp>
        <p:nvSpPr>
          <p:cNvPr id="46" name="TextBox 45">
            <a:hlinkClick r:id="rId14" action="ppaction://hlinksldjump"/>
            <a:extLst>
              <a:ext uri="{FF2B5EF4-FFF2-40B4-BE49-F238E27FC236}">
                <a16:creationId xmlns:a16="http://schemas.microsoft.com/office/drawing/2014/main" id="{514D14BC-647D-CAFC-CEC3-EAFBD437A831}"/>
              </a:ext>
            </a:extLst>
          </p:cNvPr>
          <p:cNvSpPr txBox="1"/>
          <p:nvPr/>
        </p:nvSpPr>
        <p:spPr>
          <a:xfrm>
            <a:off x="869323" y="5711303"/>
            <a:ext cx="1571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Future Exploration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55F357-F645-058F-BF4D-AFA2750BDA02}"/>
              </a:ext>
            </a:extLst>
          </p:cNvPr>
          <p:cNvSpPr txBox="1"/>
          <p:nvPr/>
        </p:nvSpPr>
        <p:spPr>
          <a:xfrm>
            <a:off x="10659597" y="328923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Matthieu</a:t>
            </a:r>
          </a:p>
        </p:txBody>
      </p:sp>
      <p:sp>
        <p:nvSpPr>
          <p:cNvPr id="64" name="TextBox 63">
            <a:hlinkClick r:id="rId11" action="ppaction://hlinksldjump"/>
            <a:extLst>
              <a:ext uri="{FF2B5EF4-FFF2-40B4-BE49-F238E27FC236}">
                <a16:creationId xmlns:a16="http://schemas.microsoft.com/office/drawing/2014/main" id="{4D23EC37-0D9D-BF98-14A7-4DEFB8E96601}"/>
              </a:ext>
            </a:extLst>
          </p:cNvPr>
          <p:cNvSpPr txBox="1"/>
          <p:nvPr/>
        </p:nvSpPr>
        <p:spPr>
          <a:xfrm>
            <a:off x="869323" y="3932014"/>
            <a:ext cx="2089033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/>
                <a:cs typeface="Poppins Medium"/>
              </a:rPr>
              <a:t>Hyperparameter Tuning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0070E7-6E03-F301-61D4-1898BCDBAE92}"/>
              </a:ext>
            </a:extLst>
          </p:cNvPr>
          <p:cNvSpPr txBox="1"/>
          <p:nvPr/>
        </p:nvSpPr>
        <p:spPr>
          <a:xfrm>
            <a:off x="3252736" y="2252437"/>
            <a:ext cx="6868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How can we incorporate taste more effectively?</a:t>
            </a:r>
          </a:p>
          <a:p>
            <a:endParaRPr lang="en-IN" sz="160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endParaRPr lang="en-IN" sz="160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6219EEC-F1FA-02DE-DE21-CC36F43A8227}"/>
              </a:ext>
            </a:extLst>
          </p:cNvPr>
          <p:cNvSpPr txBox="1"/>
          <p:nvPr/>
        </p:nvSpPr>
        <p:spPr>
          <a:xfrm>
            <a:off x="3354585" y="3958031"/>
            <a:ext cx="6868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How can we ensure scalability?</a:t>
            </a:r>
          </a:p>
          <a:p>
            <a:endParaRPr lang="en-IN" sz="16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pic>
        <p:nvPicPr>
          <p:cNvPr id="47" name="Picture 46" descr="A black cell phone&#10;&#10;Description automatically generated with low confidence">
            <a:extLst>
              <a:ext uri="{FF2B5EF4-FFF2-40B4-BE49-F238E27FC236}">
                <a16:creationId xmlns:a16="http://schemas.microsoft.com/office/drawing/2014/main" id="{3AF4217A-49B0-7779-B7A0-E85175C33B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729" y="1231310"/>
            <a:ext cx="2534199" cy="5049871"/>
          </a:xfrm>
          <a:prstGeom prst="rect">
            <a:avLst/>
          </a:prstGeom>
        </p:spPr>
      </p:pic>
      <p:sp>
        <p:nvSpPr>
          <p:cNvPr id="48" name="Freeform: Shape 136">
            <a:extLst>
              <a:ext uri="{FF2B5EF4-FFF2-40B4-BE49-F238E27FC236}">
                <a16:creationId xmlns:a16="http://schemas.microsoft.com/office/drawing/2014/main" id="{6A14ED74-D88F-225B-9EC1-12243189939D}"/>
              </a:ext>
            </a:extLst>
          </p:cNvPr>
          <p:cNvSpPr/>
          <p:nvPr/>
        </p:nvSpPr>
        <p:spPr>
          <a:xfrm>
            <a:off x="10272374" y="6057033"/>
            <a:ext cx="1063391" cy="45719"/>
          </a:xfrm>
          <a:custGeom>
            <a:avLst/>
            <a:gdLst>
              <a:gd name="connsiteX0" fmla="*/ 1048218 w 1063391"/>
              <a:gd name="connsiteY0" fmla="*/ 0 h 30346"/>
              <a:gd name="connsiteX1" fmla="*/ 1063391 w 1063391"/>
              <a:gd name="connsiteY1" fmla="*/ 15173 h 30346"/>
              <a:gd name="connsiteX2" fmla="*/ 1063391 w 1063391"/>
              <a:gd name="connsiteY2" fmla="*/ 15173 h 30346"/>
              <a:gd name="connsiteX3" fmla="*/ 1048218 w 1063391"/>
              <a:gd name="connsiteY3" fmla="*/ 30346 h 30346"/>
              <a:gd name="connsiteX4" fmla="*/ 15173 w 1063391"/>
              <a:gd name="connsiteY4" fmla="*/ 30346 h 30346"/>
              <a:gd name="connsiteX5" fmla="*/ 0 w 1063391"/>
              <a:gd name="connsiteY5" fmla="*/ 15173 h 30346"/>
              <a:gd name="connsiteX6" fmla="*/ 0 w 1063391"/>
              <a:gd name="connsiteY6" fmla="*/ 15173 h 30346"/>
              <a:gd name="connsiteX7" fmla="*/ 15173 w 1063391"/>
              <a:gd name="connsiteY7" fmla="*/ 0 h 3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3391" h="30346">
                <a:moveTo>
                  <a:pt x="1048218" y="0"/>
                </a:moveTo>
                <a:cubicBezTo>
                  <a:pt x="1056598" y="0"/>
                  <a:pt x="1063391" y="6793"/>
                  <a:pt x="1063391" y="15173"/>
                </a:cubicBezTo>
                <a:lnTo>
                  <a:pt x="1063391" y="15173"/>
                </a:lnTo>
                <a:cubicBezTo>
                  <a:pt x="1063391" y="23553"/>
                  <a:pt x="1056598" y="30346"/>
                  <a:pt x="1048218" y="30346"/>
                </a:cubicBezTo>
                <a:lnTo>
                  <a:pt x="15173" y="30346"/>
                </a:lnTo>
                <a:cubicBezTo>
                  <a:pt x="6793" y="30346"/>
                  <a:pt x="0" y="23553"/>
                  <a:pt x="0" y="15173"/>
                </a:cubicBezTo>
                <a:lnTo>
                  <a:pt x="0" y="15173"/>
                </a:lnTo>
                <a:cubicBezTo>
                  <a:pt x="0" y="6793"/>
                  <a:pt x="6793" y="0"/>
                  <a:pt x="15173" y="0"/>
                </a:cubicBezTo>
                <a:close/>
              </a:path>
            </a:pathLst>
          </a:custGeom>
          <a:solidFill>
            <a:srgbClr val="FFFFFF"/>
          </a:solidFill>
          <a:ln w="1271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53" name="Picture 52" descr="Two men sitting at a table with drinks&#10;&#10;AI-generated content may be incorrect.">
            <a:extLst>
              <a:ext uri="{FF2B5EF4-FFF2-40B4-BE49-F238E27FC236}">
                <a16:creationId xmlns:a16="http://schemas.microsoft.com/office/drawing/2014/main" id="{98B13E67-6C5E-4569-896D-F17317829552}"/>
              </a:ext>
            </a:extLst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465928" y="328586"/>
            <a:ext cx="238127" cy="2249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41436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E4BEF4F-16A7-27D9-FB12-30D2128537F1}"/>
              </a:ext>
            </a:extLst>
          </p:cNvPr>
          <p:cNvSpPr txBox="1"/>
          <p:nvPr/>
        </p:nvSpPr>
        <p:spPr>
          <a:xfrm>
            <a:off x="3817172" y="2337144"/>
            <a:ext cx="45576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>
                <a:solidFill>
                  <a:schemeClr val="bg1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Thank You!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371FB22-7FA7-46A2-F082-E8B4A3E0E664}"/>
              </a:ext>
            </a:extLst>
          </p:cNvPr>
          <p:cNvSpPr/>
          <p:nvPr/>
        </p:nvSpPr>
        <p:spPr>
          <a:xfrm>
            <a:off x="0" y="5689950"/>
            <a:ext cx="12192000" cy="1168889"/>
          </a:xfrm>
          <a:custGeom>
            <a:avLst/>
            <a:gdLst>
              <a:gd name="connsiteX0" fmla="*/ 0 w 12192000"/>
              <a:gd name="connsiteY0" fmla="*/ 0 h 1168889"/>
              <a:gd name="connsiteX1" fmla="*/ 12192000 w 12192000"/>
              <a:gd name="connsiteY1" fmla="*/ 0 h 1168889"/>
              <a:gd name="connsiteX2" fmla="*/ 12192000 w 12192000"/>
              <a:gd name="connsiteY2" fmla="*/ 1168890 h 1168889"/>
              <a:gd name="connsiteX3" fmla="*/ 0 w 12192000"/>
              <a:gd name="connsiteY3" fmla="*/ 1168890 h 1168889"/>
              <a:gd name="connsiteX4" fmla="*/ 0 w 12192000"/>
              <a:gd name="connsiteY4" fmla="*/ 0 h 1168889"/>
              <a:gd name="connsiteX5" fmla="*/ 0 w 12192000"/>
              <a:gd name="connsiteY5" fmla="*/ 0 h 116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168889">
                <a:moveTo>
                  <a:pt x="0" y="0"/>
                </a:moveTo>
                <a:lnTo>
                  <a:pt x="12192000" y="0"/>
                </a:lnTo>
                <a:lnTo>
                  <a:pt x="12192000" y="1168890"/>
                </a:lnTo>
                <a:lnTo>
                  <a:pt x="0" y="11688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l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1594D2-253A-09F1-EB23-B2FF63A499F4}"/>
              </a:ext>
            </a:extLst>
          </p:cNvPr>
          <p:cNvSpPr txBox="1"/>
          <p:nvPr/>
        </p:nvSpPr>
        <p:spPr>
          <a:xfrm>
            <a:off x="1276917" y="6394498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000" spc="0" baseline="0">
                <a:ln/>
                <a:solidFill>
                  <a:srgbClr val="A3A3A3"/>
                </a:solidFill>
                <a:latin typeface="Poppins-Regular"/>
                <a:cs typeface="Poppins-Regular"/>
                <a:sym typeface="Poppins-Regular"/>
                <a:rtl val="0"/>
              </a:rPr>
              <a:t>Fred Again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8AE424-DCFE-238E-0E73-69A9BC93C1A5}"/>
              </a:ext>
            </a:extLst>
          </p:cNvPr>
          <p:cNvSpPr txBox="1"/>
          <p:nvPr/>
        </p:nvSpPr>
        <p:spPr>
          <a:xfrm>
            <a:off x="1291091" y="5986094"/>
            <a:ext cx="183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spc="0" baseline="0">
                <a:ln/>
                <a:solidFill>
                  <a:srgbClr val="FFFFFF"/>
                </a:solidFill>
                <a:latin typeface="Poppins-Medium"/>
                <a:cs typeface="Poppins-Medium"/>
                <a:sym typeface="Poppins-Medium"/>
                <a:rtl val="0"/>
              </a:rPr>
              <a:t>Yasminah (see your face again)</a:t>
            </a:r>
          </a:p>
        </p:txBody>
      </p:sp>
      <p:grpSp>
        <p:nvGrpSpPr>
          <p:cNvPr id="37" name="Graphic 22">
            <a:extLst>
              <a:ext uri="{FF2B5EF4-FFF2-40B4-BE49-F238E27FC236}">
                <a16:creationId xmlns:a16="http://schemas.microsoft.com/office/drawing/2014/main" id="{F04A90F6-E788-E953-0DF5-E3D3F1F1A524}"/>
              </a:ext>
            </a:extLst>
          </p:cNvPr>
          <p:cNvGrpSpPr/>
          <p:nvPr/>
        </p:nvGrpSpPr>
        <p:grpSpPr>
          <a:xfrm>
            <a:off x="3107581" y="6207327"/>
            <a:ext cx="141998" cy="134058"/>
            <a:chOff x="3193815" y="6207327"/>
            <a:chExt cx="141998" cy="134058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22DDAFE-54BD-7E32-65D5-EBF8BA291472}"/>
                </a:ext>
              </a:extLst>
            </p:cNvPr>
            <p:cNvSpPr/>
            <p:nvPr/>
          </p:nvSpPr>
          <p:spPr>
            <a:xfrm>
              <a:off x="3193815" y="6207327"/>
              <a:ext cx="141998" cy="134058"/>
            </a:xfrm>
            <a:custGeom>
              <a:avLst/>
              <a:gdLst>
                <a:gd name="connsiteX0" fmla="*/ 106499 w 141998"/>
                <a:gd name="connsiteY0" fmla="*/ 0 h 134058"/>
                <a:gd name="connsiteX1" fmla="*/ 70999 w 141998"/>
                <a:gd name="connsiteY1" fmla="*/ 27942 h 134058"/>
                <a:gd name="connsiteX2" fmla="*/ 35500 w 141998"/>
                <a:gd name="connsiteY2" fmla="*/ 0 h 134058"/>
                <a:gd name="connsiteX3" fmla="*/ 0 w 141998"/>
                <a:gd name="connsiteY3" fmla="*/ 36263 h 134058"/>
                <a:gd name="connsiteX4" fmla="*/ 70999 w 141998"/>
                <a:gd name="connsiteY4" fmla="*/ 134059 h 134058"/>
                <a:gd name="connsiteX5" fmla="*/ 141998 w 141998"/>
                <a:gd name="connsiteY5" fmla="*/ 36263 h 134058"/>
                <a:gd name="connsiteX6" fmla="*/ 106499 w 141998"/>
                <a:gd name="connsiteY6" fmla="*/ 0 h 134058"/>
                <a:gd name="connsiteX7" fmla="*/ 106499 w 141998"/>
                <a:gd name="connsiteY7" fmla="*/ 0 h 134058"/>
                <a:gd name="connsiteX8" fmla="*/ 70999 w 141998"/>
                <a:gd name="connsiteY8" fmla="*/ 128791 h 134058"/>
                <a:gd name="connsiteX9" fmla="*/ 4123 w 141998"/>
                <a:gd name="connsiteY9" fmla="*/ 36263 h 134058"/>
                <a:gd name="connsiteX10" fmla="*/ 13665 w 141998"/>
                <a:gd name="connsiteY10" fmla="*/ 14353 h 134058"/>
                <a:gd name="connsiteX11" fmla="*/ 35500 w 141998"/>
                <a:gd name="connsiteY11" fmla="*/ 4199 h 134058"/>
                <a:gd name="connsiteX12" fmla="*/ 67258 w 141998"/>
                <a:gd name="connsiteY12" fmla="*/ 29850 h 134058"/>
                <a:gd name="connsiteX13" fmla="*/ 70999 w 141998"/>
                <a:gd name="connsiteY13" fmla="*/ 37255 h 134058"/>
                <a:gd name="connsiteX14" fmla="*/ 74740 w 141998"/>
                <a:gd name="connsiteY14" fmla="*/ 29850 h 134058"/>
                <a:gd name="connsiteX15" fmla="*/ 106499 w 141998"/>
                <a:gd name="connsiteY15" fmla="*/ 4199 h 134058"/>
                <a:gd name="connsiteX16" fmla="*/ 137876 w 141998"/>
                <a:gd name="connsiteY16" fmla="*/ 36339 h 134058"/>
                <a:gd name="connsiteX17" fmla="*/ 70999 w 141998"/>
                <a:gd name="connsiteY17" fmla="*/ 128867 h 134058"/>
                <a:gd name="connsiteX18" fmla="*/ 70999 w 141998"/>
                <a:gd name="connsiteY18" fmla="*/ 128867 h 13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1998" h="134058">
                  <a:moveTo>
                    <a:pt x="106499" y="0"/>
                  </a:moveTo>
                  <a:cubicBezTo>
                    <a:pt x="94360" y="0"/>
                    <a:pt x="81305" y="7634"/>
                    <a:pt x="70999" y="27942"/>
                  </a:cubicBezTo>
                  <a:cubicBezTo>
                    <a:pt x="60693" y="7634"/>
                    <a:pt x="47638" y="0"/>
                    <a:pt x="35500" y="0"/>
                  </a:cubicBezTo>
                  <a:cubicBezTo>
                    <a:pt x="16566" y="0"/>
                    <a:pt x="0" y="18551"/>
                    <a:pt x="0" y="36263"/>
                  </a:cubicBezTo>
                  <a:cubicBezTo>
                    <a:pt x="0" y="80008"/>
                    <a:pt x="70999" y="134059"/>
                    <a:pt x="70999" y="134059"/>
                  </a:cubicBezTo>
                  <a:cubicBezTo>
                    <a:pt x="70999" y="134059"/>
                    <a:pt x="141998" y="79931"/>
                    <a:pt x="141998" y="36263"/>
                  </a:cubicBezTo>
                  <a:cubicBezTo>
                    <a:pt x="141998" y="18475"/>
                    <a:pt x="125432" y="0"/>
                    <a:pt x="106499" y="0"/>
                  </a:cubicBezTo>
                  <a:lnTo>
                    <a:pt x="106499" y="0"/>
                  </a:lnTo>
                  <a:close/>
                  <a:moveTo>
                    <a:pt x="70999" y="128791"/>
                  </a:moveTo>
                  <a:cubicBezTo>
                    <a:pt x="58479" y="118714"/>
                    <a:pt x="4123" y="72908"/>
                    <a:pt x="4123" y="36263"/>
                  </a:cubicBezTo>
                  <a:cubicBezTo>
                    <a:pt x="4428" y="28018"/>
                    <a:pt x="7863" y="20231"/>
                    <a:pt x="13665" y="14353"/>
                  </a:cubicBezTo>
                  <a:cubicBezTo>
                    <a:pt x="19238" y="8169"/>
                    <a:pt x="27102" y="4428"/>
                    <a:pt x="35500" y="4199"/>
                  </a:cubicBezTo>
                  <a:cubicBezTo>
                    <a:pt x="47791" y="4199"/>
                    <a:pt x="58784" y="13055"/>
                    <a:pt x="67258" y="29850"/>
                  </a:cubicBezTo>
                  <a:lnTo>
                    <a:pt x="70999" y="37255"/>
                  </a:lnTo>
                  <a:lnTo>
                    <a:pt x="74740" y="29850"/>
                  </a:lnTo>
                  <a:cubicBezTo>
                    <a:pt x="83214" y="13055"/>
                    <a:pt x="94207" y="4199"/>
                    <a:pt x="106499" y="4199"/>
                  </a:cubicBezTo>
                  <a:cubicBezTo>
                    <a:pt x="122302" y="4199"/>
                    <a:pt x="137876" y="20078"/>
                    <a:pt x="137876" y="36339"/>
                  </a:cubicBezTo>
                  <a:cubicBezTo>
                    <a:pt x="137876" y="72908"/>
                    <a:pt x="83519" y="118790"/>
                    <a:pt x="70999" y="128867"/>
                  </a:cubicBezTo>
                  <a:lnTo>
                    <a:pt x="70999" y="128867"/>
                  </a:lnTo>
                  <a:close/>
                </a:path>
              </a:pathLst>
            </a:custGeom>
            <a:solidFill>
              <a:srgbClr val="B4B5B2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523B0A2-DA63-4010-AA5F-74DAF1DE9D7B}"/>
                </a:ext>
              </a:extLst>
            </p:cNvPr>
            <p:cNvSpPr/>
            <p:nvPr/>
          </p:nvSpPr>
          <p:spPr>
            <a:xfrm>
              <a:off x="3193815" y="6207327"/>
              <a:ext cx="141998" cy="134058"/>
            </a:xfrm>
            <a:custGeom>
              <a:avLst/>
              <a:gdLst>
                <a:gd name="connsiteX0" fmla="*/ 106499 w 141998"/>
                <a:gd name="connsiteY0" fmla="*/ 0 h 134058"/>
                <a:gd name="connsiteX1" fmla="*/ 70999 w 141998"/>
                <a:gd name="connsiteY1" fmla="*/ 27942 h 134058"/>
                <a:gd name="connsiteX2" fmla="*/ 35500 w 141998"/>
                <a:gd name="connsiteY2" fmla="*/ 0 h 134058"/>
                <a:gd name="connsiteX3" fmla="*/ 0 w 141998"/>
                <a:gd name="connsiteY3" fmla="*/ 36263 h 134058"/>
                <a:gd name="connsiteX4" fmla="*/ 70999 w 141998"/>
                <a:gd name="connsiteY4" fmla="*/ 134059 h 134058"/>
                <a:gd name="connsiteX5" fmla="*/ 141998 w 141998"/>
                <a:gd name="connsiteY5" fmla="*/ 36263 h 134058"/>
                <a:gd name="connsiteX6" fmla="*/ 106499 w 141998"/>
                <a:gd name="connsiteY6" fmla="*/ 0 h 134058"/>
                <a:gd name="connsiteX7" fmla="*/ 106499 w 141998"/>
                <a:gd name="connsiteY7" fmla="*/ 0 h 134058"/>
                <a:gd name="connsiteX8" fmla="*/ 70999 w 141998"/>
                <a:gd name="connsiteY8" fmla="*/ 128791 h 134058"/>
                <a:gd name="connsiteX9" fmla="*/ 4123 w 141998"/>
                <a:gd name="connsiteY9" fmla="*/ 36263 h 134058"/>
                <a:gd name="connsiteX10" fmla="*/ 13665 w 141998"/>
                <a:gd name="connsiteY10" fmla="*/ 14353 h 134058"/>
                <a:gd name="connsiteX11" fmla="*/ 35500 w 141998"/>
                <a:gd name="connsiteY11" fmla="*/ 4199 h 134058"/>
                <a:gd name="connsiteX12" fmla="*/ 67258 w 141998"/>
                <a:gd name="connsiteY12" fmla="*/ 29850 h 134058"/>
                <a:gd name="connsiteX13" fmla="*/ 70999 w 141998"/>
                <a:gd name="connsiteY13" fmla="*/ 37255 h 134058"/>
                <a:gd name="connsiteX14" fmla="*/ 74740 w 141998"/>
                <a:gd name="connsiteY14" fmla="*/ 29850 h 134058"/>
                <a:gd name="connsiteX15" fmla="*/ 106499 w 141998"/>
                <a:gd name="connsiteY15" fmla="*/ 4199 h 134058"/>
                <a:gd name="connsiteX16" fmla="*/ 137876 w 141998"/>
                <a:gd name="connsiteY16" fmla="*/ 36339 h 134058"/>
                <a:gd name="connsiteX17" fmla="*/ 70999 w 141998"/>
                <a:gd name="connsiteY17" fmla="*/ 128867 h 134058"/>
                <a:gd name="connsiteX18" fmla="*/ 70999 w 141998"/>
                <a:gd name="connsiteY18" fmla="*/ 128867 h 13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1998" h="134058">
                  <a:moveTo>
                    <a:pt x="106499" y="0"/>
                  </a:moveTo>
                  <a:cubicBezTo>
                    <a:pt x="94360" y="0"/>
                    <a:pt x="81305" y="7634"/>
                    <a:pt x="70999" y="27942"/>
                  </a:cubicBezTo>
                  <a:cubicBezTo>
                    <a:pt x="60693" y="7634"/>
                    <a:pt x="47638" y="0"/>
                    <a:pt x="35500" y="0"/>
                  </a:cubicBezTo>
                  <a:cubicBezTo>
                    <a:pt x="16566" y="0"/>
                    <a:pt x="0" y="18551"/>
                    <a:pt x="0" y="36263"/>
                  </a:cubicBezTo>
                  <a:cubicBezTo>
                    <a:pt x="0" y="80008"/>
                    <a:pt x="70999" y="134059"/>
                    <a:pt x="70999" y="134059"/>
                  </a:cubicBezTo>
                  <a:cubicBezTo>
                    <a:pt x="70999" y="134059"/>
                    <a:pt x="141998" y="79931"/>
                    <a:pt x="141998" y="36263"/>
                  </a:cubicBezTo>
                  <a:cubicBezTo>
                    <a:pt x="141998" y="18475"/>
                    <a:pt x="125432" y="0"/>
                    <a:pt x="106499" y="0"/>
                  </a:cubicBezTo>
                  <a:lnTo>
                    <a:pt x="106499" y="0"/>
                  </a:lnTo>
                  <a:close/>
                  <a:moveTo>
                    <a:pt x="70999" y="128791"/>
                  </a:moveTo>
                  <a:cubicBezTo>
                    <a:pt x="58479" y="118714"/>
                    <a:pt x="4123" y="72908"/>
                    <a:pt x="4123" y="36263"/>
                  </a:cubicBezTo>
                  <a:cubicBezTo>
                    <a:pt x="4428" y="28018"/>
                    <a:pt x="7863" y="20231"/>
                    <a:pt x="13665" y="14353"/>
                  </a:cubicBezTo>
                  <a:cubicBezTo>
                    <a:pt x="19238" y="8169"/>
                    <a:pt x="27102" y="4428"/>
                    <a:pt x="35500" y="4199"/>
                  </a:cubicBezTo>
                  <a:cubicBezTo>
                    <a:pt x="47791" y="4199"/>
                    <a:pt x="58784" y="13055"/>
                    <a:pt x="67258" y="29850"/>
                  </a:cubicBezTo>
                  <a:lnTo>
                    <a:pt x="70999" y="37255"/>
                  </a:lnTo>
                  <a:lnTo>
                    <a:pt x="74740" y="29850"/>
                  </a:lnTo>
                  <a:cubicBezTo>
                    <a:pt x="83214" y="13055"/>
                    <a:pt x="94207" y="4199"/>
                    <a:pt x="106499" y="4199"/>
                  </a:cubicBezTo>
                  <a:cubicBezTo>
                    <a:pt x="122302" y="4199"/>
                    <a:pt x="137876" y="20078"/>
                    <a:pt x="137876" y="36339"/>
                  </a:cubicBezTo>
                  <a:cubicBezTo>
                    <a:pt x="137876" y="72908"/>
                    <a:pt x="83519" y="118790"/>
                    <a:pt x="70999" y="128867"/>
                  </a:cubicBezTo>
                  <a:lnTo>
                    <a:pt x="70999" y="128867"/>
                  </a:lnTo>
                  <a:close/>
                </a:path>
              </a:pathLst>
            </a:custGeom>
            <a:noFill/>
            <a:ln w="5726" cap="flat">
              <a:solidFill>
                <a:srgbClr val="B4B5B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2DCCBEF-6FD4-1922-F281-7241E0CA1A9D}"/>
              </a:ext>
            </a:extLst>
          </p:cNvPr>
          <p:cNvSpPr txBox="1"/>
          <p:nvPr/>
        </p:nvSpPr>
        <p:spPr>
          <a:xfrm>
            <a:off x="3997540" y="642560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000" spc="0" baseline="0">
                <a:ln/>
                <a:solidFill>
                  <a:srgbClr val="A3A3A3"/>
                </a:solidFill>
                <a:latin typeface="Poppins-Regular"/>
                <a:cs typeface="Poppins-Regular"/>
                <a:sym typeface="Poppins-Regular"/>
                <a:rtl val="0"/>
              </a:rPr>
              <a:t>0:23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409ACF-257C-445B-CD01-A89D16FA258D}"/>
              </a:ext>
            </a:extLst>
          </p:cNvPr>
          <p:cNvSpPr txBox="1"/>
          <p:nvPr/>
        </p:nvSpPr>
        <p:spPr>
          <a:xfrm>
            <a:off x="8518660" y="6425602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000" spc="0" baseline="0">
                <a:ln/>
                <a:solidFill>
                  <a:srgbClr val="A3A3A3"/>
                </a:solidFill>
                <a:latin typeface="Poppins-Regular"/>
                <a:cs typeface="Poppins-Regular"/>
                <a:sym typeface="Poppins-Regular"/>
                <a:rtl val="0"/>
              </a:rPr>
              <a:t>-3:25</a:t>
            </a:r>
          </a:p>
        </p:txBody>
      </p:sp>
      <p:grpSp>
        <p:nvGrpSpPr>
          <p:cNvPr id="46" name="Graphic 22">
            <a:extLst>
              <a:ext uri="{FF2B5EF4-FFF2-40B4-BE49-F238E27FC236}">
                <a16:creationId xmlns:a16="http://schemas.microsoft.com/office/drawing/2014/main" id="{0B8CE4B4-F590-184F-9CED-B46833E2F959}"/>
              </a:ext>
            </a:extLst>
          </p:cNvPr>
          <p:cNvGrpSpPr/>
          <p:nvPr/>
        </p:nvGrpSpPr>
        <p:grpSpPr>
          <a:xfrm>
            <a:off x="4474933" y="6565987"/>
            <a:ext cx="4007480" cy="7634"/>
            <a:chOff x="4300409" y="6565987"/>
            <a:chExt cx="4007480" cy="7634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2C3BDCF-FDFC-9079-D9ED-C887FEFE3341}"/>
                </a:ext>
              </a:extLst>
            </p:cNvPr>
            <p:cNvSpPr/>
            <p:nvPr/>
          </p:nvSpPr>
          <p:spPr>
            <a:xfrm>
              <a:off x="4300409" y="6565987"/>
              <a:ext cx="4007480" cy="7634"/>
            </a:xfrm>
            <a:custGeom>
              <a:avLst/>
              <a:gdLst>
                <a:gd name="connsiteX0" fmla="*/ 0 w 4007480"/>
                <a:gd name="connsiteY0" fmla="*/ 0 h 7634"/>
                <a:gd name="connsiteX1" fmla="*/ 4007481 w 4007480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07480" h="7634">
                  <a:moveTo>
                    <a:pt x="0" y="0"/>
                  </a:moveTo>
                  <a:lnTo>
                    <a:pt x="4007481" y="0"/>
                  </a:lnTo>
                </a:path>
              </a:pathLst>
            </a:custGeom>
            <a:ln w="22903" cap="rnd">
              <a:solidFill>
                <a:srgbClr val="A3A3A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7CBC3A7-B7B2-D763-ED83-4224245CDE3B}"/>
                </a:ext>
              </a:extLst>
            </p:cNvPr>
            <p:cNvSpPr/>
            <p:nvPr/>
          </p:nvSpPr>
          <p:spPr>
            <a:xfrm>
              <a:off x="4300409" y="6565987"/>
              <a:ext cx="324992" cy="7634"/>
            </a:xfrm>
            <a:custGeom>
              <a:avLst/>
              <a:gdLst>
                <a:gd name="connsiteX0" fmla="*/ 0 w 324992"/>
                <a:gd name="connsiteY0" fmla="*/ 0 h 7634"/>
                <a:gd name="connsiteX1" fmla="*/ 324993 w 324992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992" h="7634">
                  <a:moveTo>
                    <a:pt x="0" y="0"/>
                  </a:moveTo>
                  <a:lnTo>
                    <a:pt x="324993" y="0"/>
                  </a:lnTo>
                </a:path>
              </a:pathLst>
            </a:custGeom>
            <a:ln w="2290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6" name="Graphic 22">
            <a:extLst>
              <a:ext uri="{FF2B5EF4-FFF2-40B4-BE49-F238E27FC236}">
                <a16:creationId xmlns:a16="http://schemas.microsoft.com/office/drawing/2014/main" id="{31CCF217-3D6B-8A4C-E780-6E9E2E261FF9}"/>
              </a:ext>
            </a:extLst>
          </p:cNvPr>
          <p:cNvGrpSpPr/>
          <p:nvPr/>
        </p:nvGrpSpPr>
        <p:grpSpPr>
          <a:xfrm>
            <a:off x="6014976" y="5942566"/>
            <a:ext cx="1010457" cy="347287"/>
            <a:chOff x="5985836" y="6055175"/>
            <a:chExt cx="682813" cy="234678"/>
          </a:xfrm>
        </p:grpSpPr>
        <p:grpSp>
          <p:nvGrpSpPr>
            <p:cNvPr id="57" name="Graphic 22">
              <a:extLst>
                <a:ext uri="{FF2B5EF4-FFF2-40B4-BE49-F238E27FC236}">
                  <a16:creationId xmlns:a16="http://schemas.microsoft.com/office/drawing/2014/main" id="{42A7CF39-2212-C555-4303-3484A2263C13}"/>
                </a:ext>
              </a:extLst>
            </p:cNvPr>
            <p:cNvGrpSpPr/>
            <p:nvPr/>
          </p:nvGrpSpPr>
          <p:grpSpPr>
            <a:xfrm>
              <a:off x="6209903" y="6055175"/>
              <a:ext cx="234678" cy="234678"/>
              <a:chOff x="6209903" y="6055175"/>
              <a:chExt cx="234678" cy="23467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8D29D25-41E9-8A4F-1EA6-CC62418E3E95}"/>
                  </a:ext>
                </a:extLst>
              </p:cNvPr>
              <p:cNvSpPr/>
              <p:nvPr/>
            </p:nvSpPr>
            <p:spPr>
              <a:xfrm>
                <a:off x="6209903" y="6055175"/>
                <a:ext cx="234678" cy="234678"/>
              </a:xfrm>
              <a:custGeom>
                <a:avLst/>
                <a:gdLst>
                  <a:gd name="connsiteX0" fmla="*/ 234679 w 234678"/>
                  <a:gd name="connsiteY0" fmla="*/ 117339 h 234678"/>
                  <a:gd name="connsiteX1" fmla="*/ 117339 w 234678"/>
                  <a:gd name="connsiteY1" fmla="*/ 234679 h 234678"/>
                  <a:gd name="connsiteX2" fmla="*/ 0 w 234678"/>
                  <a:gd name="connsiteY2" fmla="*/ 117339 h 234678"/>
                  <a:gd name="connsiteX3" fmla="*/ 117339 w 234678"/>
                  <a:gd name="connsiteY3" fmla="*/ 0 h 234678"/>
                  <a:gd name="connsiteX4" fmla="*/ 234679 w 234678"/>
                  <a:gd name="connsiteY4" fmla="*/ 117339 h 23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678" h="234678">
                    <a:moveTo>
                      <a:pt x="234679" y="117339"/>
                    </a:moveTo>
                    <a:cubicBezTo>
                      <a:pt x="234679" y="182144"/>
                      <a:pt x="182144" y="234679"/>
                      <a:pt x="117339" y="234679"/>
                    </a:cubicBezTo>
                    <a:cubicBezTo>
                      <a:pt x="52535" y="234679"/>
                      <a:pt x="0" y="182144"/>
                      <a:pt x="0" y="117339"/>
                    </a:cubicBezTo>
                    <a:cubicBezTo>
                      <a:pt x="0" y="52535"/>
                      <a:pt x="52535" y="0"/>
                      <a:pt x="117339" y="0"/>
                    </a:cubicBezTo>
                    <a:cubicBezTo>
                      <a:pt x="182144" y="0"/>
                      <a:pt x="234679" y="52535"/>
                      <a:pt x="234679" y="1173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60" name="Graphic 22">
                <a:extLst>
                  <a:ext uri="{FF2B5EF4-FFF2-40B4-BE49-F238E27FC236}">
                    <a16:creationId xmlns:a16="http://schemas.microsoft.com/office/drawing/2014/main" id="{76421D9D-D3CA-59A3-0AAA-36F1A3D2CA89}"/>
                  </a:ext>
                </a:extLst>
              </p:cNvPr>
              <p:cNvGrpSpPr/>
              <p:nvPr/>
            </p:nvGrpSpPr>
            <p:grpSpPr>
              <a:xfrm>
                <a:off x="6289224" y="6120601"/>
                <a:ext cx="76037" cy="103750"/>
                <a:chOff x="6289224" y="6120601"/>
                <a:chExt cx="76037" cy="103750"/>
              </a:xfrm>
              <a:solidFill>
                <a:srgbClr val="000000"/>
              </a:solidFill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34850E5A-91B2-D584-D5B5-C8A97A07463B}"/>
                    </a:ext>
                  </a:extLst>
                </p:cNvPr>
                <p:cNvSpPr/>
                <p:nvPr/>
              </p:nvSpPr>
              <p:spPr>
                <a:xfrm>
                  <a:off x="6289224" y="6120601"/>
                  <a:ext cx="25345" cy="103750"/>
                </a:xfrm>
                <a:custGeom>
                  <a:avLst/>
                  <a:gdLst>
                    <a:gd name="connsiteX0" fmla="*/ 0 w 25345"/>
                    <a:gd name="connsiteY0" fmla="*/ 0 h 103750"/>
                    <a:gd name="connsiteX1" fmla="*/ 25346 w 25345"/>
                    <a:gd name="connsiteY1" fmla="*/ 0 h 103750"/>
                    <a:gd name="connsiteX2" fmla="*/ 25346 w 25345"/>
                    <a:gd name="connsiteY2" fmla="*/ 103750 h 103750"/>
                    <a:gd name="connsiteX3" fmla="*/ 0 w 25345"/>
                    <a:gd name="connsiteY3" fmla="*/ 103750 h 10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345" h="103750">
                      <a:moveTo>
                        <a:pt x="0" y="0"/>
                      </a:moveTo>
                      <a:lnTo>
                        <a:pt x="25346" y="0"/>
                      </a:lnTo>
                      <a:lnTo>
                        <a:pt x="25346" y="103750"/>
                      </a:lnTo>
                      <a:lnTo>
                        <a:pt x="0" y="1037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6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3826244-9B2E-081E-D626-37DA1CA39C60}"/>
                    </a:ext>
                  </a:extLst>
                </p:cNvPr>
                <p:cNvSpPr/>
                <p:nvPr/>
              </p:nvSpPr>
              <p:spPr>
                <a:xfrm>
                  <a:off x="6339916" y="6120601"/>
                  <a:ext cx="25345" cy="103750"/>
                </a:xfrm>
                <a:custGeom>
                  <a:avLst/>
                  <a:gdLst>
                    <a:gd name="connsiteX0" fmla="*/ 0 w 25345"/>
                    <a:gd name="connsiteY0" fmla="*/ 0 h 103750"/>
                    <a:gd name="connsiteX1" fmla="*/ 25346 w 25345"/>
                    <a:gd name="connsiteY1" fmla="*/ 0 h 103750"/>
                    <a:gd name="connsiteX2" fmla="*/ 25346 w 25345"/>
                    <a:gd name="connsiteY2" fmla="*/ 103750 h 103750"/>
                    <a:gd name="connsiteX3" fmla="*/ 0 w 25345"/>
                    <a:gd name="connsiteY3" fmla="*/ 103750 h 10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345" h="103750">
                      <a:moveTo>
                        <a:pt x="0" y="0"/>
                      </a:moveTo>
                      <a:lnTo>
                        <a:pt x="25346" y="0"/>
                      </a:lnTo>
                      <a:lnTo>
                        <a:pt x="25346" y="103750"/>
                      </a:lnTo>
                      <a:lnTo>
                        <a:pt x="0" y="1037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6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66" name="Graphic 22">
              <a:extLst>
                <a:ext uri="{FF2B5EF4-FFF2-40B4-BE49-F238E27FC236}">
                  <a16:creationId xmlns:a16="http://schemas.microsoft.com/office/drawing/2014/main" id="{195409B4-8E68-9776-5C4C-62B6600DF0D2}"/>
                </a:ext>
              </a:extLst>
            </p:cNvPr>
            <p:cNvGrpSpPr/>
            <p:nvPr/>
          </p:nvGrpSpPr>
          <p:grpSpPr>
            <a:xfrm>
              <a:off x="6565205" y="6114036"/>
              <a:ext cx="103444" cy="111613"/>
              <a:chOff x="6565205" y="6114036"/>
              <a:chExt cx="103444" cy="111613"/>
            </a:xfrm>
            <a:solidFill>
              <a:srgbClr val="FFFFFF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AAAB4F8-7B40-0BEF-F04A-7B3A113ABCFD}"/>
                  </a:ext>
                </a:extLst>
              </p:cNvPr>
              <p:cNvSpPr/>
              <p:nvPr/>
            </p:nvSpPr>
            <p:spPr>
              <a:xfrm>
                <a:off x="6565205" y="6114036"/>
                <a:ext cx="96650" cy="111613"/>
              </a:xfrm>
              <a:custGeom>
                <a:avLst/>
                <a:gdLst>
                  <a:gd name="connsiteX0" fmla="*/ 96650 w 96650"/>
                  <a:gd name="connsiteY0" fmla="*/ 55807 h 111613"/>
                  <a:gd name="connsiteX1" fmla="*/ 0 w 96650"/>
                  <a:gd name="connsiteY1" fmla="*/ 0 h 111613"/>
                  <a:gd name="connsiteX2" fmla="*/ 0 w 96650"/>
                  <a:gd name="connsiteY2" fmla="*/ 111614 h 111613"/>
                  <a:gd name="connsiteX3" fmla="*/ 96650 w 96650"/>
                  <a:gd name="connsiteY3" fmla="*/ 55807 h 11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650" h="111613">
                    <a:moveTo>
                      <a:pt x="96650" y="55807"/>
                    </a:moveTo>
                    <a:lnTo>
                      <a:pt x="0" y="0"/>
                    </a:lnTo>
                    <a:lnTo>
                      <a:pt x="0" y="111614"/>
                    </a:lnTo>
                    <a:lnTo>
                      <a:pt x="96650" y="55807"/>
                    </a:ln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809CEF5-0C63-A9CC-DAC0-5750FC57AE05}"/>
                  </a:ext>
                </a:extLst>
              </p:cNvPr>
              <p:cNvSpPr/>
              <p:nvPr/>
            </p:nvSpPr>
            <p:spPr>
              <a:xfrm>
                <a:off x="6655060" y="6114036"/>
                <a:ext cx="13589" cy="111613"/>
              </a:xfrm>
              <a:custGeom>
                <a:avLst/>
                <a:gdLst>
                  <a:gd name="connsiteX0" fmla="*/ 0 w 13589"/>
                  <a:gd name="connsiteY0" fmla="*/ 0 h 111613"/>
                  <a:gd name="connsiteX1" fmla="*/ 13589 w 13589"/>
                  <a:gd name="connsiteY1" fmla="*/ 0 h 111613"/>
                  <a:gd name="connsiteX2" fmla="*/ 13589 w 13589"/>
                  <a:gd name="connsiteY2" fmla="*/ 111614 h 111613"/>
                  <a:gd name="connsiteX3" fmla="*/ 0 w 13589"/>
                  <a:gd name="connsiteY3" fmla="*/ 111614 h 11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89" h="111613">
                    <a:moveTo>
                      <a:pt x="0" y="0"/>
                    </a:moveTo>
                    <a:lnTo>
                      <a:pt x="13589" y="0"/>
                    </a:lnTo>
                    <a:lnTo>
                      <a:pt x="13589" y="111614"/>
                    </a:lnTo>
                    <a:lnTo>
                      <a:pt x="0" y="111614"/>
                    </a:ln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" name="Graphic 22">
              <a:extLst>
                <a:ext uri="{FF2B5EF4-FFF2-40B4-BE49-F238E27FC236}">
                  <a16:creationId xmlns:a16="http://schemas.microsoft.com/office/drawing/2014/main" id="{9E623AAD-3785-E80E-2980-5096A52075B3}"/>
                </a:ext>
              </a:extLst>
            </p:cNvPr>
            <p:cNvGrpSpPr/>
            <p:nvPr/>
          </p:nvGrpSpPr>
          <p:grpSpPr>
            <a:xfrm>
              <a:off x="5985836" y="6114036"/>
              <a:ext cx="103521" cy="111613"/>
              <a:chOff x="5985836" y="6114036"/>
              <a:chExt cx="103521" cy="111613"/>
            </a:xfrm>
            <a:solidFill>
              <a:srgbClr val="FFFFFF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AA657D1-4956-1596-65B3-795D04D6DE75}"/>
                  </a:ext>
                </a:extLst>
              </p:cNvPr>
              <p:cNvSpPr/>
              <p:nvPr/>
            </p:nvSpPr>
            <p:spPr>
              <a:xfrm>
                <a:off x="5992631" y="6114036"/>
                <a:ext cx="96726" cy="111613"/>
              </a:xfrm>
              <a:custGeom>
                <a:avLst/>
                <a:gdLst>
                  <a:gd name="connsiteX0" fmla="*/ 0 w 96726"/>
                  <a:gd name="connsiteY0" fmla="*/ 55807 h 111613"/>
                  <a:gd name="connsiteX1" fmla="*/ 96727 w 96726"/>
                  <a:gd name="connsiteY1" fmla="*/ 0 h 111613"/>
                  <a:gd name="connsiteX2" fmla="*/ 96727 w 96726"/>
                  <a:gd name="connsiteY2" fmla="*/ 111614 h 111613"/>
                  <a:gd name="connsiteX3" fmla="*/ 0 w 96726"/>
                  <a:gd name="connsiteY3" fmla="*/ 55807 h 11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26" h="111613">
                    <a:moveTo>
                      <a:pt x="0" y="55807"/>
                    </a:moveTo>
                    <a:lnTo>
                      <a:pt x="96727" y="0"/>
                    </a:lnTo>
                    <a:lnTo>
                      <a:pt x="96727" y="111614"/>
                    </a:lnTo>
                    <a:lnTo>
                      <a:pt x="0" y="55807"/>
                    </a:ln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74F7BF8-CCF7-863A-D314-5A5F61C72936}"/>
                  </a:ext>
                </a:extLst>
              </p:cNvPr>
              <p:cNvSpPr/>
              <p:nvPr/>
            </p:nvSpPr>
            <p:spPr>
              <a:xfrm rot="-10800000">
                <a:off x="5985836" y="6114036"/>
                <a:ext cx="13589" cy="111613"/>
              </a:xfrm>
              <a:custGeom>
                <a:avLst/>
                <a:gdLst>
                  <a:gd name="connsiteX0" fmla="*/ 0 w 13589"/>
                  <a:gd name="connsiteY0" fmla="*/ 0 h 111613"/>
                  <a:gd name="connsiteX1" fmla="*/ 13589 w 13589"/>
                  <a:gd name="connsiteY1" fmla="*/ 0 h 111613"/>
                  <a:gd name="connsiteX2" fmla="*/ 13589 w 13589"/>
                  <a:gd name="connsiteY2" fmla="*/ 111614 h 111613"/>
                  <a:gd name="connsiteX3" fmla="*/ 0 w 13589"/>
                  <a:gd name="connsiteY3" fmla="*/ 111614 h 11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89" h="111613">
                    <a:moveTo>
                      <a:pt x="0" y="0"/>
                    </a:moveTo>
                    <a:lnTo>
                      <a:pt x="13589" y="0"/>
                    </a:lnTo>
                    <a:lnTo>
                      <a:pt x="13589" y="111614"/>
                    </a:lnTo>
                    <a:lnTo>
                      <a:pt x="0" y="111614"/>
                    </a:ln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5" name="Graphic 22">
            <a:extLst>
              <a:ext uri="{FF2B5EF4-FFF2-40B4-BE49-F238E27FC236}">
                <a16:creationId xmlns:a16="http://schemas.microsoft.com/office/drawing/2014/main" id="{75A6F947-34A7-B505-AECD-F18055A09AC0}"/>
              </a:ext>
            </a:extLst>
          </p:cNvPr>
          <p:cNvGrpSpPr/>
          <p:nvPr/>
        </p:nvGrpSpPr>
        <p:grpSpPr>
          <a:xfrm>
            <a:off x="7404920" y="6042663"/>
            <a:ext cx="185055" cy="193980"/>
            <a:chOff x="6925086" y="6122815"/>
            <a:chExt cx="125050" cy="131081"/>
          </a:xfrm>
          <a:solidFill>
            <a:srgbClr val="1ED760"/>
          </a:solidFill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82F4295-6748-7BAE-3891-742E07A0DB21}"/>
                </a:ext>
              </a:extLst>
            </p:cNvPr>
            <p:cNvSpPr/>
            <p:nvPr/>
          </p:nvSpPr>
          <p:spPr>
            <a:xfrm>
              <a:off x="6925086" y="6122815"/>
              <a:ext cx="125050" cy="110621"/>
            </a:xfrm>
            <a:custGeom>
              <a:avLst/>
              <a:gdLst>
                <a:gd name="connsiteX0" fmla="*/ 94742 w 125050"/>
                <a:gd name="connsiteY0" fmla="*/ 0 h 110621"/>
                <a:gd name="connsiteX1" fmla="*/ 30308 w 125050"/>
                <a:gd name="connsiteY1" fmla="*/ 0 h 110621"/>
                <a:gd name="connsiteX2" fmla="*/ 0 w 125050"/>
                <a:gd name="connsiteY2" fmla="*/ 30308 h 110621"/>
                <a:gd name="connsiteX3" fmla="*/ 0 w 125050"/>
                <a:gd name="connsiteY3" fmla="*/ 64892 h 110621"/>
                <a:gd name="connsiteX4" fmla="*/ 30308 w 125050"/>
                <a:gd name="connsiteY4" fmla="*/ 95200 h 110621"/>
                <a:gd name="connsiteX5" fmla="*/ 45424 w 125050"/>
                <a:gd name="connsiteY5" fmla="*/ 95200 h 110621"/>
                <a:gd name="connsiteX6" fmla="*/ 49165 w 125050"/>
                <a:gd name="connsiteY6" fmla="*/ 91459 h 110621"/>
                <a:gd name="connsiteX7" fmla="*/ 45424 w 125050"/>
                <a:gd name="connsiteY7" fmla="*/ 87718 h 110621"/>
                <a:gd name="connsiteX8" fmla="*/ 30308 w 125050"/>
                <a:gd name="connsiteY8" fmla="*/ 87718 h 110621"/>
                <a:gd name="connsiteX9" fmla="*/ 7482 w 125050"/>
                <a:gd name="connsiteY9" fmla="*/ 64892 h 110621"/>
                <a:gd name="connsiteX10" fmla="*/ 7482 w 125050"/>
                <a:gd name="connsiteY10" fmla="*/ 30308 h 110621"/>
                <a:gd name="connsiteX11" fmla="*/ 30308 w 125050"/>
                <a:gd name="connsiteY11" fmla="*/ 7482 h 110621"/>
                <a:gd name="connsiteX12" fmla="*/ 94742 w 125050"/>
                <a:gd name="connsiteY12" fmla="*/ 7482 h 110621"/>
                <a:gd name="connsiteX13" fmla="*/ 117569 w 125050"/>
                <a:gd name="connsiteY13" fmla="*/ 30308 h 110621"/>
                <a:gd name="connsiteX14" fmla="*/ 117569 w 125050"/>
                <a:gd name="connsiteY14" fmla="*/ 64892 h 110621"/>
                <a:gd name="connsiteX15" fmla="*/ 94742 w 125050"/>
                <a:gd name="connsiteY15" fmla="*/ 87718 h 110621"/>
                <a:gd name="connsiteX16" fmla="*/ 67335 w 125050"/>
                <a:gd name="connsiteY16" fmla="*/ 87718 h 110621"/>
                <a:gd name="connsiteX17" fmla="*/ 76343 w 125050"/>
                <a:gd name="connsiteY17" fmla="*/ 78710 h 110621"/>
                <a:gd name="connsiteX18" fmla="*/ 76343 w 125050"/>
                <a:gd name="connsiteY18" fmla="*/ 73366 h 110621"/>
                <a:gd name="connsiteX19" fmla="*/ 71000 w 125050"/>
                <a:gd name="connsiteY19" fmla="*/ 73366 h 110621"/>
                <a:gd name="connsiteX20" fmla="*/ 55578 w 125050"/>
                <a:gd name="connsiteY20" fmla="*/ 88787 h 110621"/>
                <a:gd name="connsiteX21" fmla="*/ 54509 w 125050"/>
                <a:gd name="connsiteY21" fmla="*/ 91459 h 110621"/>
                <a:gd name="connsiteX22" fmla="*/ 55578 w 125050"/>
                <a:gd name="connsiteY22" fmla="*/ 94131 h 110621"/>
                <a:gd name="connsiteX23" fmla="*/ 71000 w 125050"/>
                <a:gd name="connsiteY23" fmla="*/ 109552 h 110621"/>
                <a:gd name="connsiteX24" fmla="*/ 73671 w 125050"/>
                <a:gd name="connsiteY24" fmla="*/ 110621 h 110621"/>
                <a:gd name="connsiteX25" fmla="*/ 76343 w 125050"/>
                <a:gd name="connsiteY25" fmla="*/ 109552 h 110621"/>
                <a:gd name="connsiteX26" fmla="*/ 76343 w 125050"/>
                <a:gd name="connsiteY26" fmla="*/ 104208 h 110621"/>
                <a:gd name="connsiteX27" fmla="*/ 67335 w 125050"/>
                <a:gd name="connsiteY27" fmla="*/ 95200 h 110621"/>
                <a:gd name="connsiteX28" fmla="*/ 94742 w 125050"/>
                <a:gd name="connsiteY28" fmla="*/ 95200 h 110621"/>
                <a:gd name="connsiteX29" fmla="*/ 125050 w 125050"/>
                <a:gd name="connsiteY29" fmla="*/ 64892 h 110621"/>
                <a:gd name="connsiteX30" fmla="*/ 125050 w 125050"/>
                <a:gd name="connsiteY30" fmla="*/ 30308 h 110621"/>
                <a:gd name="connsiteX31" fmla="*/ 94742 w 125050"/>
                <a:gd name="connsiteY31" fmla="*/ 0 h 11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5050" h="110621">
                  <a:moveTo>
                    <a:pt x="94742" y="0"/>
                  </a:moveTo>
                  <a:lnTo>
                    <a:pt x="30308" y="0"/>
                  </a:lnTo>
                  <a:cubicBezTo>
                    <a:pt x="13589" y="0"/>
                    <a:pt x="0" y="13589"/>
                    <a:pt x="0" y="30308"/>
                  </a:cubicBezTo>
                  <a:lnTo>
                    <a:pt x="0" y="64892"/>
                  </a:lnTo>
                  <a:cubicBezTo>
                    <a:pt x="0" y="81611"/>
                    <a:pt x="13589" y="95200"/>
                    <a:pt x="30308" y="95200"/>
                  </a:cubicBezTo>
                  <a:lnTo>
                    <a:pt x="45424" y="95200"/>
                  </a:lnTo>
                  <a:cubicBezTo>
                    <a:pt x="47486" y="95200"/>
                    <a:pt x="49165" y="93520"/>
                    <a:pt x="49165" y="91459"/>
                  </a:cubicBezTo>
                  <a:cubicBezTo>
                    <a:pt x="49165" y="89398"/>
                    <a:pt x="47486" y="87718"/>
                    <a:pt x="45424" y="87718"/>
                  </a:cubicBezTo>
                  <a:lnTo>
                    <a:pt x="30308" y="87718"/>
                  </a:lnTo>
                  <a:cubicBezTo>
                    <a:pt x="17712" y="87718"/>
                    <a:pt x="7482" y="77488"/>
                    <a:pt x="7482" y="64892"/>
                  </a:cubicBezTo>
                  <a:lnTo>
                    <a:pt x="7482" y="30308"/>
                  </a:lnTo>
                  <a:cubicBezTo>
                    <a:pt x="7482" y="17712"/>
                    <a:pt x="17712" y="7482"/>
                    <a:pt x="30308" y="7482"/>
                  </a:cubicBezTo>
                  <a:lnTo>
                    <a:pt x="94742" y="7482"/>
                  </a:lnTo>
                  <a:cubicBezTo>
                    <a:pt x="107338" y="7482"/>
                    <a:pt x="117569" y="17712"/>
                    <a:pt x="117569" y="30308"/>
                  </a:cubicBezTo>
                  <a:lnTo>
                    <a:pt x="117569" y="64892"/>
                  </a:lnTo>
                  <a:cubicBezTo>
                    <a:pt x="117569" y="77488"/>
                    <a:pt x="107338" y="87718"/>
                    <a:pt x="94742" y="87718"/>
                  </a:cubicBezTo>
                  <a:lnTo>
                    <a:pt x="67335" y="87718"/>
                  </a:lnTo>
                  <a:lnTo>
                    <a:pt x="76343" y="78710"/>
                  </a:lnTo>
                  <a:cubicBezTo>
                    <a:pt x="77794" y="77259"/>
                    <a:pt x="77794" y="74816"/>
                    <a:pt x="76343" y="73366"/>
                  </a:cubicBezTo>
                  <a:cubicBezTo>
                    <a:pt x="74893" y="71915"/>
                    <a:pt x="72450" y="71915"/>
                    <a:pt x="71000" y="73366"/>
                  </a:cubicBezTo>
                  <a:lnTo>
                    <a:pt x="55578" y="88787"/>
                  </a:lnTo>
                  <a:cubicBezTo>
                    <a:pt x="54891" y="89474"/>
                    <a:pt x="54509" y="90467"/>
                    <a:pt x="54509" y="91459"/>
                  </a:cubicBezTo>
                  <a:cubicBezTo>
                    <a:pt x="54509" y="92452"/>
                    <a:pt x="54891" y="93444"/>
                    <a:pt x="55578" y="94131"/>
                  </a:cubicBezTo>
                  <a:lnTo>
                    <a:pt x="71000" y="109552"/>
                  </a:lnTo>
                  <a:cubicBezTo>
                    <a:pt x="71763" y="110316"/>
                    <a:pt x="72679" y="110621"/>
                    <a:pt x="73671" y="110621"/>
                  </a:cubicBezTo>
                  <a:cubicBezTo>
                    <a:pt x="74664" y="110621"/>
                    <a:pt x="75580" y="110239"/>
                    <a:pt x="76343" y="109552"/>
                  </a:cubicBezTo>
                  <a:cubicBezTo>
                    <a:pt x="77794" y="108102"/>
                    <a:pt x="77794" y="105659"/>
                    <a:pt x="76343" y="104208"/>
                  </a:cubicBezTo>
                  <a:lnTo>
                    <a:pt x="67335" y="95200"/>
                  </a:lnTo>
                  <a:lnTo>
                    <a:pt x="94742" y="95200"/>
                  </a:lnTo>
                  <a:cubicBezTo>
                    <a:pt x="111461" y="95200"/>
                    <a:pt x="125050" y="81611"/>
                    <a:pt x="125050" y="64892"/>
                  </a:cubicBezTo>
                  <a:lnTo>
                    <a:pt x="125050" y="30308"/>
                  </a:lnTo>
                  <a:cubicBezTo>
                    <a:pt x="125050" y="13589"/>
                    <a:pt x="111461" y="0"/>
                    <a:pt x="94742" y="0"/>
                  </a:cubicBezTo>
                  <a:close/>
                </a:path>
              </a:pathLst>
            </a:custGeom>
            <a:solidFill>
              <a:srgbClr val="1ED760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0FD274-33A7-CE2B-CCB1-2CCF4AB0D52E}"/>
                </a:ext>
              </a:extLst>
            </p:cNvPr>
            <p:cNvSpPr/>
            <p:nvPr/>
          </p:nvSpPr>
          <p:spPr>
            <a:xfrm>
              <a:off x="6987611" y="6243514"/>
              <a:ext cx="10382" cy="10382"/>
            </a:xfrm>
            <a:custGeom>
              <a:avLst/>
              <a:gdLst>
                <a:gd name="connsiteX0" fmla="*/ 10383 w 10382"/>
                <a:gd name="connsiteY0" fmla="*/ 5191 h 10382"/>
                <a:gd name="connsiteX1" fmla="*/ 5192 w 10382"/>
                <a:gd name="connsiteY1" fmla="*/ 10383 h 10382"/>
                <a:gd name="connsiteX2" fmla="*/ 0 w 10382"/>
                <a:gd name="connsiteY2" fmla="*/ 5191 h 10382"/>
                <a:gd name="connsiteX3" fmla="*/ 5192 w 10382"/>
                <a:gd name="connsiteY3" fmla="*/ 0 h 10382"/>
                <a:gd name="connsiteX4" fmla="*/ 10383 w 10382"/>
                <a:gd name="connsiteY4" fmla="*/ 5191 h 1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82" h="10382">
                  <a:moveTo>
                    <a:pt x="10383" y="5191"/>
                  </a:moveTo>
                  <a:cubicBezTo>
                    <a:pt x="10383" y="8058"/>
                    <a:pt x="8059" y="10383"/>
                    <a:pt x="5192" y="10383"/>
                  </a:cubicBezTo>
                  <a:cubicBezTo>
                    <a:pt x="2325" y="10383"/>
                    <a:pt x="0" y="8058"/>
                    <a:pt x="0" y="5191"/>
                  </a:cubicBezTo>
                  <a:cubicBezTo>
                    <a:pt x="0" y="2324"/>
                    <a:pt x="2325" y="0"/>
                    <a:pt x="5192" y="0"/>
                  </a:cubicBezTo>
                  <a:cubicBezTo>
                    <a:pt x="8059" y="0"/>
                    <a:pt x="10383" y="2324"/>
                    <a:pt x="10383" y="5191"/>
                  </a:cubicBezTo>
                  <a:close/>
                </a:path>
              </a:pathLst>
            </a:custGeom>
            <a:solidFill>
              <a:srgbClr val="1ED760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9" name="Graphic 22">
            <a:extLst>
              <a:ext uri="{FF2B5EF4-FFF2-40B4-BE49-F238E27FC236}">
                <a16:creationId xmlns:a16="http://schemas.microsoft.com/office/drawing/2014/main" id="{7DC1B064-751F-B5D5-AE98-3B9EB6F09434}"/>
              </a:ext>
            </a:extLst>
          </p:cNvPr>
          <p:cNvGrpSpPr/>
          <p:nvPr/>
        </p:nvGrpSpPr>
        <p:grpSpPr>
          <a:xfrm>
            <a:off x="5437903" y="6041514"/>
            <a:ext cx="177618" cy="141560"/>
            <a:chOff x="5595881" y="6122039"/>
            <a:chExt cx="120025" cy="95659"/>
          </a:xfrm>
          <a:solidFill>
            <a:srgbClr val="FFFFFF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E241937-8072-325C-B04D-3DAFE807D00F}"/>
                </a:ext>
              </a:extLst>
            </p:cNvPr>
            <p:cNvSpPr/>
            <p:nvPr/>
          </p:nvSpPr>
          <p:spPr>
            <a:xfrm>
              <a:off x="5595881" y="6133630"/>
              <a:ext cx="120025" cy="84068"/>
            </a:xfrm>
            <a:custGeom>
              <a:avLst/>
              <a:gdLst>
                <a:gd name="connsiteX0" fmla="*/ 99470 w 120025"/>
                <a:gd name="connsiteY0" fmla="*/ 60184 h 84068"/>
                <a:gd name="connsiteX1" fmla="*/ 96188 w 120025"/>
                <a:gd name="connsiteY1" fmla="*/ 55527 h 84068"/>
                <a:gd name="connsiteX2" fmla="*/ 98936 w 120025"/>
                <a:gd name="connsiteY2" fmla="*/ 49114 h 84068"/>
                <a:gd name="connsiteX3" fmla="*/ 105883 w 120025"/>
                <a:gd name="connsiteY3" fmla="*/ 49649 h 84068"/>
                <a:gd name="connsiteX4" fmla="*/ 118480 w 120025"/>
                <a:gd name="connsiteY4" fmla="*/ 62245 h 84068"/>
                <a:gd name="connsiteX5" fmla="*/ 118480 w 120025"/>
                <a:gd name="connsiteY5" fmla="*/ 70032 h 84068"/>
                <a:gd name="connsiteX6" fmla="*/ 105959 w 120025"/>
                <a:gd name="connsiteY6" fmla="*/ 82552 h 84068"/>
                <a:gd name="connsiteX7" fmla="*/ 97867 w 120025"/>
                <a:gd name="connsiteY7" fmla="*/ 82247 h 84068"/>
                <a:gd name="connsiteX8" fmla="*/ 97562 w 120025"/>
                <a:gd name="connsiteY8" fmla="*/ 74078 h 84068"/>
                <a:gd name="connsiteX9" fmla="*/ 99394 w 120025"/>
                <a:gd name="connsiteY9" fmla="*/ 72399 h 84068"/>
                <a:gd name="connsiteX10" fmla="*/ 99241 w 120025"/>
                <a:gd name="connsiteY10" fmla="*/ 72017 h 84068"/>
                <a:gd name="connsiteX11" fmla="*/ 92599 w 120025"/>
                <a:gd name="connsiteY11" fmla="*/ 72017 h 84068"/>
                <a:gd name="connsiteX12" fmla="*/ 79010 w 120025"/>
                <a:gd name="connsiteY12" fmla="*/ 67818 h 84068"/>
                <a:gd name="connsiteX13" fmla="*/ 73513 w 120025"/>
                <a:gd name="connsiteY13" fmla="*/ 62627 h 84068"/>
                <a:gd name="connsiteX14" fmla="*/ 37250 w 120025"/>
                <a:gd name="connsiteY14" fmla="*/ 17203 h 84068"/>
                <a:gd name="connsiteX15" fmla="*/ 26715 w 120025"/>
                <a:gd name="connsiteY15" fmla="*/ 12088 h 84068"/>
                <a:gd name="connsiteX16" fmla="*/ 6331 w 120025"/>
                <a:gd name="connsiteY16" fmla="*/ 12088 h 84068"/>
                <a:gd name="connsiteX17" fmla="*/ 376 w 120025"/>
                <a:gd name="connsiteY17" fmla="*/ 4072 h 84068"/>
                <a:gd name="connsiteX18" fmla="*/ 5797 w 120025"/>
                <a:gd name="connsiteY18" fmla="*/ 102 h 84068"/>
                <a:gd name="connsiteX19" fmla="*/ 28700 w 120025"/>
                <a:gd name="connsiteY19" fmla="*/ 102 h 84068"/>
                <a:gd name="connsiteX20" fmla="*/ 45496 w 120025"/>
                <a:gd name="connsiteY20" fmla="*/ 8423 h 84068"/>
                <a:gd name="connsiteX21" fmla="*/ 73590 w 120025"/>
                <a:gd name="connsiteY21" fmla="*/ 43465 h 84068"/>
                <a:gd name="connsiteX22" fmla="*/ 82903 w 120025"/>
                <a:gd name="connsiteY22" fmla="*/ 55069 h 84068"/>
                <a:gd name="connsiteX23" fmla="*/ 92752 w 120025"/>
                <a:gd name="connsiteY23" fmla="*/ 59878 h 84068"/>
                <a:gd name="connsiteX24" fmla="*/ 99394 w 120025"/>
                <a:gd name="connsiteY24" fmla="*/ 59878 h 8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025" h="84068">
                  <a:moveTo>
                    <a:pt x="99470" y="60184"/>
                  </a:moveTo>
                  <a:cubicBezTo>
                    <a:pt x="98020" y="58657"/>
                    <a:pt x="96569" y="57512"/>
                    <a:pt x="96188" y="55527"/>
                  </a:cubicBezTo>
                  <a:cubicBezTo>
                    <a:pt x="95729" y="53008"/>
                    <a:pt x="96721" y="50488"/>
                    <a:pt x="98936" y="49114"/>
                  </a:cubicBezTo>
                  <a:cubicBezTo>
                    <a:pt x="101150" y="47816"/>
                    <a:pt x="103974" y="47893"/>
                    <a:pt x="105883" y="49649"/>
                  </a:cubicBezTo>
                  <a:cubicBezTo>
                    <a:pt x="110158" y="53771"/>
                    <a:pt x="114357" y="57970"/>
                    <a:pt x="118480" y="62245"/>
                  </a:cubicBezTo>
                  <a:cubicBezTo>
                    <a:pt x="120541" y="64383"/>
                    <a:pt x="120541" y="67895"/>
                    <a:pt x="118480" y="70032"/>
                  </a:cubicBezTo>
                  <a:cubicBezTo>
                    <a:pt x="114357" y="74307"/>
                    <a:pt x="110234" y="78430"/>
                    <a:pt x="105959" y="82552"/>
                  </a:cubicBezTo>
                  <a:cubicBezTo>
                    <a:pt x="103669" y="84766"/>
                    <a:pt x="100005" y="84461"/>
                    <a:pt x="97867" y="82247"/>
                  </a:cubicBezTo>
                  <a:cubicBezTo>
                    <a:pt x="95653" y="80033"/>
                    <a:pt x="95500" y="76521"/>
                    <a:pt x="97562" y="74078"/>
                  </a:cubicBezTo>
                  <a:cubicBezTo>
                    <a:pt x="98096" y="73468"/>
                    <a:pt x="98783" y="72933"/>
                    <a:pt x="99394" y="72399"/>
                  </a:cubicBezTo>
                  <a:cubicBezTo>
                    <a:pt x="99394" y="72246"/>
                    <a:pt x="99317" y="72170"/>
                    <a:pt x="99241" y="72017"/>
                  </a:cubicBezTo>
                  <a:cubicBezTo>
                    <a:pt x="97027" y="72017"/>
                    <a:pt x="94813" y="72017"/>
                    <a:pt x="92599" y="72017"/>
                  </a:cubicBezTo>
                  <a:cubicBezTo>
                    <a:pt x="87637" y="72017"/>
                    <a:pt x="83133" y="70567"/>
                    <a:pt x="79010" y="67818"/>
                  </a:cubicBezTo>
                  <a:cubicBezTo>
                    <a:pt x="76872" y="66368"/>
                    <a:pt x="75117" y="64612"/>
                    <a:pt x="73513" y="62627"/>
                  </a:cubicBezTo>
                  <a:cubicBezTo>
                    <a:pt x="61451" y="47511"/>
                    <a:pt x="49313" y="32395"/>
                    <a:pt x="37250" y="17203"/>
                  </a:cubicBezTo>
                  <a:cubicBezTo>
                    <a:pt x="34502" y="13767"/>
                    <a:pt x="31143" y="12011"/>
                    <a:pt x="26715" y="12088"/>
                  </a:cubicBezTo>
                  <a:cubicBezTo>
                    <a:pt x="19920" y="12088"/>
                    <a:pt x="13126" y="12088"/>
                    <a:pt x="6331" y="12088"/>
                  </a:cubicBezTo>
                  <a:cubicBezTo>
                    <a:pt x="1827" y="12088"/>
                    <a:pt x="-1074" y="8041"/>
                    <a:pt x="376" y="4072"/>
                  </a:cubicBezTo>
                  <a:cubicBezTo>
                    <a:pt x="1217" y="1781"/>
                    <a:pt x="3354" y="102"/>
                    <a:pt x="5797" y="102"/>
                  </a:cubicBezTo>
                  <a:cubicBezTo>
                    <a:pt x="13431" y="102"/>
                    <a:pt x="21066" y="-127"/>
                    <a:pt x="28700" y="102"/>
                  </a:cubicBezTo>
                  <a:cubicBezTo>
                    <a:pt x="35495" y="331"/>
                    <a:pt x="41220" y="3156"/>
                    <a:pt x="45496" y="8423"/>
                  </a:cubicBezTo>
                  <a:cubicBezTo>
                    <a:pt x="54962" y="20027"/>
                    <a:pt x="64276" y="31784"/>
                    <a:pt x="73590" y="43465"/>
                  </a:cubicBezTo>
                  <a:cubicBezTo>
                    <a:pt x="76720" y="47358"/>
                    <a:pt x="79774" y="51175"/>
                    <a:pt x="82903" y="55069"/>
                  </a:cubicBezTo>
                  <a:cubicBezTo>
                    <a:pt x="85423" y="58199"/>
                    <a:pt x="88629" y="59878"/>
                    <a:pt x="92752" y="59878"/>
                  </a:cubicBezTo>
                  <a:cubicBezTo>
                    <a:pt x="94889" y="59878"/>
                    <a:pt x="96951" y="59878"/>
                    <a:pt x="99394" y="59878"/>
                  </a:cubicBezTo>
                  <a:close/>
                </a:path>
              </a:pathLst>
            </a:custGeom>
            <a:solidFill>
              <a:srgbClr val="FFFFFF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C4129C7-212D-CCEB-EB86-B8D60EA8A790}"/>
                </a:ext>
              </a:extLst>
            </p:cNvPr>
            <p:cNvSpPr/>
            <p:nvPr/>
          </p:nvSpPr>
          <p:spPr>
            <a:xfrm>
              <a:off x="5661751" y="6122039"/>
              <a:ext cx="54079" cy="38845"/>
            </a:xfrm>
            <a:custGeom>
              <a:avLst/>
              <a:gdLst>
                <a:gd name="connsiteX0" fmla="*/ 33217 w 54079"/>
                <a:gd name="connsiteY0" fmla="*/ 23832 h 38845"/>
                <a:gd name="connsiteX1" fmla="*/ 24591 w 54079"/>
                <a:gd name="connsiteY1" fmla="*/ 24061 h 38845"/>
                <a:gd name="connsiteX2" fmla="*/ 17033 w 54079"/>
                <a:gd name="connsiteY2" fmla="*/ 28718 h 38845"/>
                <a:gd name="connsiteX3" fmla="*/ 10773 w 54079"/>
                <a:gd name="connsiteY3" fmla="*/ 36505 h 38845"/>
                <a:gd name="connsiteX4" fmla="*/ 4360 w 54079"/>
                <a:gd name="connsiteY4" fmla="*/ 38566 h 38845"/>
                <a:gd name="connsiteX5" fmla="*/ 85 w 54079"/>
                <a:gd name="connsiteY5" fmla="*/ 33527 h 38845"/>
                <a:gd name="connsiteX6" fmla="*/ 848 w 54079"/>
                <a:gd name="connsiteY6" fmla="*/ 29939 h 38845"/>
                <a:gd name="connsiteX7" fmla="*/ 11231 w 54079"/>
                <a:gd name="connsiteY7" fmla="*/ 17572 h 38845"/>
                <a:gd name="connsiteX8" fmla="*/ 26500 w 54079"/>
                <a:gd name="connsiteY8" fmla="*/ 11922 h 38845"/>
                <a:gd name="connsiteX9" fmla="*/ 33447 w 54079"/>
                <a:gd name="connsiteY9" fmla="*/ 11617 h 38845"/>
                <a:gd name="connsiteX10" fmla="*/ 31767 w 54079"/>
                <a:gd name="connsiteY10" fmla="*/ 10090 h 38845"/>
                <a:gd name="connsiteX11" fmla="*/ 31920 w 54079"/>
                <a:gd name="connsiteY11" fmla="*/ 1768 h 38845"/>
                <a:gd name="connsiteX12" fmla="*/ 40165 w 54079"/>
                <a:gd name="connsiteY12" fmla="*/ 1616 h 38845"/>
                <a:gd name="connsiteX13" fmla="*/ 52456 w 54079"/>
                <a:gd name="connsiteY13" fmla="*/ 13907 h 38845"/>
                <a:gd name="connsiteX14" fmla="*/ 52380 w 54079"/>
                <a:gd name="connsiteY14" fmla="*/ 21999 h 38845"/>
                <a:gd name="connsiteX15" fmla="*/ 40089 w 54079"/>
                <a:gd name="connsiteY15" fmla="*/ 34291 h 38845"/>
                <a:gd name="connsiteX16" fmla="*/ 31767 w 54079"/>
                <a:gd name="connsiteY16" fmla="*/ 34138 h 38845"/>
                <a:gd name="connsiteX17" fmla="*/ 31767 w 54079"/>
                <a:gd name="connsiteY17" fmla="*/ 25817 h 38845"/>
                <a:gd name="connsiteX18" fmla="*/ 33370 w 54079"/>
                <a:gd name="connsiteY18" fmla="*/ 24290 h 38845"/>
                <a:gd name="connsiteX19" fmla="*/ 33294 w 54079"/>
                <a:gd name="connsiteY19" fmla="*/ 23908 h 38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79" h="38845">
                  <a:moveTo>
                    <a:pt x="33217" y="23832"/>
                  </a:moveTo>
                  <a:cubicBezTo>
                    <a:pt x="30317" y="23908"/>
                    <a:pt x="27416" y="23603"/>
                    <a:pt x="24591" y="24061"/>
                  </a:cubicBezTo>
                  <a:cubicBezTo>
                    <a:pt x="21461" y="24519"/>
                    <a:pt x="19018" y="26275"/>
                    <a:pt x="17033" y="28718"/>
                  </a:cubicBezTo>
                  <a:cubicBezTo>
                    <a:pt x="14972" y="31313"/>
                    <a:pt x="12910" y="33909"/>
                    <a:pt x="10773" y="36505"/>
                  </a:cubicBezTo>
                  <a:cubicBezTo>
                    <a:pt x="9093" y="38490"/>
                    <a:pt x="6956" y="39329"/>
                    <a:pt x="4360" y="38566"/>
                  </a:cubicBezTo>
                  <a:cubicBezTo>
                    <a:pt x="1841" y="37802"/>
                    <a:pt x="466" y="36047"/>
                    <a:pt x="85" y="33527"/>
                  </a:cubicBezTo>
                  <a:cubicBezTo>
                    <a:pt x="-144" y="32229"/>
                    <a:pt x="85" y="30932"/>
                    <a:pt x="848" y="29939"/>
                  </a:cubicBezTo>
                  <a:cubicBezTo>
                    <a:pt x="4131" y="25664"/>
                    <a:pt x="7108" y="21160"/>
                    <a:pt x="11231" y="17572"/>
                  </a:cubicBezTo>
                  <a:cubicBezTo>
                    <a:pt x="15582" y="13754"/>
                    <a:pt x="20774" y="11922"/>
                    <a:pt x="26500" y="11922"/>
                  </a:cubicBezTo>
                  <a:cubicBezTo>
                    <a:pt x="28714" y="11922"/>
                    <a:pt x="31004" y="11922"/>
                    <a:pt x="33447" y="11617"/>
                  </a:cubicBezTo>
                  <a:cubicBezTo>
                    <a:pt x="32912" y="11082"/>
                    <a:pt x="32301" y="10624"/>
                    <a:pt x="31767" y="10090"/>
                  </a:cubicBezTo>
                  <a:cubicBezTo>
                    <a:pt x="29477" y="7647"/>
                    <a:pt x="29553" y="4059"/>
                    <a:pt x="31920" y="1768"/>
                  </a:cubicBezTo>
                  <a:cubicBezTo>
                    <a:pt x="34134" y="-445"/>
                    <a:pt x="37798" y="-675"/>
                    <a:pt x="40165" y="1616"/>
                  </a:cubicBezTo>
                  <a:cubicBezTo>
                    <a:pt x="44364" y="5662"/>
                    <a:pt x="48410" y="9785"/>
                    <a:pt x="52456" y="13907"/>
                  </a:cubicBezTo>
                  <a:cubicBezTo>
                    <a:pt x="54670" y="16197"/>
                    <a:pt x="54594" y="19709"/>
                    <a:pt x="52380" y="21999"/>
                  </a:cubicBezTo>
                  <a:cubicBezTo>
                    <a:pt x="48334" y="26122"/>
                    <a:pt x="44211" y="30244"/>
                    <a:pt x="40089" y="34291"/>
                  </a:cubicBezTo>
                  <a:cubicBezTo>
                    <a:pt x="37722" y="36581"/>
                    <a:pt x="33981" y="36428"/>
                    <a:pt x="31767" y="34138"/>
                  </a:cubicBezTo>
                  <a:cubicBezTo>
                    <a:pt x="29477" y="31848"/>
                    <a:pt x="29477" y="28183"/>
                    <a:pt x="31767" y="25817"/>
                  </a:cubicBezTo>
                  <a:cubicBezTo>
                    <a:pt x="32301" y="25282"/>
                    <a:pt x="32836" y="24824"/>
                    <a:pt x="33370" y="24290"/>
                  </a:cubicBezTo>
                  <a:cubicBezTo>
                    <a:pt x="33370" y="24137"/>
                    <a:pt x="33370" y="24061"/>
                    <a:pt x="33294" y="23908"/>
                  </a:cubicBezTo>
                  <a:close/>
                </a:path>
              </a:pathLst>
            </a:custGeom>
            <a:solidFill>
              <a:srgbClr val="FFFFFF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AC81830-D74D-B6E1-131C-224BB938C8D3}"/>
                </a:ext>
              </a:extLst>
            </p:cNvPr>
            <p:cNvSpPr/>
            <p:nvPr/>
          </p:nvSpPr>
          <p:spPr>
            <a:xfrm>
              <a:off x="5596028" y="6178543"/>
              <a:ext cx="53998" cy="27257"/>
            </a:xfrm>
            <a:custGeom>
              <a:avLst/>
              <a:gdLst>
                <a:gd name="connsiteX0" fmla="*/ 17254 w 53998"/>
                <a:gd name="connsiteY0" fmla="*/ 27257 h 27257"/>
                <a:gd name="connsiteX1" fmla="*/ 6337 w 53998"/>
                <a:gd name="connsiteY1" fmla="*/ 27257 h 27257"/>
                <a:gd name="connsiteX2" fmla="*/ 0 w 53998"/>
                <a:gd name="connsiteY2" fmla="*/ 21226 h 27257"/>
                <a:gd name="connsiteX3" fmla="*/ 6413 w 53998"/>
                <a:gd name="connsiteY3" fmla="*/ 15195 h 27257"/>
                <a:gd name="connsiteX4" fmla="*/ 26338 w 53998"/>
                <a:gd name="connsiteY4" fmla="*/ 15195 h 27257"/>
                <a:gd name="connsiteX5" fmla="*/ 37332 w 53998"/>
                <a:gd name="connsiteY5" fmla="*/ 9851 h 27257"/>
                <a:gd name="connsiteX6" fmla="*/ 43592 w 53998"/>
                <a:gd name="connsiteY6" fmla="*/ 2064 h 27257"/>
                <a:gd name="connsiteX7" fmla="*/ 50463 w 53998"/>
                <a:gd name="connsiteY7" fmla="*/ 537 h 27257"/>
                <a:gd name="connsiteX8" fmla="*/ 53975 w 53998"/>
                <a:gd name="connsiteY8" fmla="*/ 6568 h 27257"/>
                <a:gd name="connsiteX9" fmla="*/ 52676 w 53998"/>
                <a:gd name="connsiteY9" fmla="*/ 9775 h 27257"/>
                <a:gd name="connsiteX10" fmla="*/ 45348 w 53998"/>
                <a:gd name="connsiteY10" fmla="*/ 18860 h 27257"/>
                <a:gd name="connsiteX11" fmla="*/ 27636 w 53998"/>
                <a:gd name="connsiteY11" fmla="*/ 27181 h 27257"/>
                <a:gd name="connsiteX12" fmla="*/ 17254 w 53998"/>
                <a:gd name="connsiteY12" fmla="*/ 27181 h 27257"/>
                <a:gd name="connsiteX13" fmla="*/ 17254 w 53998"/>
                <a:gd name="connsiteY13" fmla="*/ 27181 h 2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98" h="27257">
                  <a:moveTo>
                    <a:pt x="17254" y="27257"/>
                  </a:moveTo>
                  <a:cubicBezTo>
                    <a:pt x="13589" y="27257"/>
                    <a:pt x="9925" y="27257"/>
                    <a:pt x="6337" y="27257"/>
                  </a:cubicBezTo>
                  <a:cubicBezTo>
                    <a:pt x="2595" y="27257"/>
                    <a:pt x="0" y="24738"/>
                    <a:pt x="0" y="21226"/>
                  </a:cubicBezTo>
                  <a:cubicBezTo>
                    <a:pt x="0" y="17714"/>
                    <a:pt x="2595" y="15271"/>
                    <a:pt x="6413" y="15195"/>
                  </a:cubicBezTo>
                  <a:cubicBezTo>
                    <a:pt x="13054" y="15195"/>
                    <a:pt x="19697" y="15119"/>
                    <a:pt x="26338" y="15195"/>
                  </a:cubicBezTo>
                  <a:cubicBezTo>
                    <a:pt x="30995" y="15195"/>
                    <a:pt x="34583" y="13516"/>
                    <a:pt x="37332" y="9851"/>
                  </a:cubicBezTo>
                  <a:cubicBezTo>
                    <a:pt x="39316" y="7179"/>
                    <a:pt x="41454" y="4583"/>
                    <a:pt x="43592" y="2064"/>
                  </a:cubicBezTo>
                  <a:cubicBezTo>
                    <a:pt x="45348" y="3"/>
                    <a:pt x="48096" y="-532"/>
                    <a:pt x="50463" y="537"/>
                  </a:cubicBezTo>
                  <a:cubicBezTo>
                    <a:pt x="52753" y="1606"/>
                    <a:pt x="54203" y="3896"/>
                    <a:pt x="53975" y="6568"/>
                  </a:cubicBezTo>
                  <a:cubicBezTo>
                    <a:pt x="53898" y="7790"/>
                    <a:pt x="53440" y="8859"/>
                    <a:pt x="52676" y="9775"/>
                  </a:cubicBezTo>
                  <a:cubicBezTo>
                    <a:pt x="50234" y="12829"/>
                    <a:pt x="47867" y="15882"/>
                    <a:pt x="45348" y="18860"/>
                  </a:cubicBezTo>
                  <a:cubicBezTo>
                    <a:pt x="40691" y="24280"/>
                    <a:pt x="34736" y="27028"/>
                    <a:pt x="27636" y="27181"/>
                  </a:cubicBezTo>
                  <a:cubicBezTo>
                    <a:pt x="24201" y="27257"/>
                    <a:pt x="20689" y="27181"/>
                    <a:pt x="17254" y="27181"/>
                  </a:cubicBezTo>
                  <a:lnTo>
                    <a:pt x="17254" y="27181"/>
                  </a:lnTo>
                  <a:close/>
                </a:path>
              </a:pathLst>
            </a:custGeom>
            <a:solidFill>
              <a:srgbClr val="FFFFFF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97" name="Graphic 22">
            <a:extLst>
              <a:ext uri="{FF2B5EF4-FFF2-40B4-BE49-F238E27FC236}">
                <a16:creationId xmlns:a16="http://schemas.microsoft.com/office/drawing/2014/main" id="{C2CC0809-C5EB-FE4D-4C59-2D302EB0E8E0}"/>
              </a:ext>
            </a:extLst>
          </p:cNvPr>
          <p:cNvGrpSpPr/>
          <p:nvPr/>
        </p:nvGrpSpPr>
        <p:grpSpPr>
          <a:xfrm>
            <a:off x="9844023" y="6195366"/>
            <a:ext cx="167139" cy="169505"/>
            <a:chOff x="9752405" y="6195366"/>
            <a:chExt cx="167139" cy="169505"/>
          </a:xfrm>
          <a:noFill/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0E72D3F-2763-B90B-02C5-3AB9DDC0A444}"/>
                </a:ext>
              </a:extLst>
            </p:cNvPr>
            <p:cNvSpPr/>
            <p:nvPr/>
          </p:nvSpPr>
          <p:spPr>
            <a:xfrm>
              <a:off x="9752405" y="6248018"/>
              <a:ext cx="115632" cy="116854"/>
            </a:xfrm>
            <a:custGeom>
              <a:avLst/>
              <a:gdLst>
                <a:gd name="connsiteX0" fmla="*/ 75476 w 115632"/>
                <a:gd name="connsiteY0" fmla="*/ 0 h 116854"/>
                <a:gd name="connsiteX1" fmla="*/ 5851 w 115632"/>
                <a:gd name="connsiteY1" fmla="*/ 78252 h 116854"/>
                <a:gd name="connsiteX2" fmla="*/ 6233 w 115632"/>
                <a:gd name="connsiteY2" fmla="*/ 107415 h 116854"/>
                <a:gd name="connsiteX3" fmla="*/ 9898 w 115632"/>
                <a:gd name="connsiteY3" fmla="*/ 111003 h 116854"/>
                <a:gd name="connsiteX4" fmla="*/ 39061 w 115632"/>
                <a:gd name="connsiteY4" fmla="*/ 110621 h 116854"/>
                <a:gd name="connsiteX5" fmla="*/ 115633 w 115632"/>
                <a:gd name="connsiteY5" fmla="*/ 39164 h 116854"/>
                <a:gd name="connsiteX6" fmla="*/ 88913 w 115632"/>
                <a:gd name="connsiteY6" fmla="*/ 26415 h 116854"/>
                <a:gd name="connsiteX7" fmla="*/ 75553 w 115632"/>
                <a:gd name="connsiteY7" fmla="*/ 0 h 11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632" h="116854">
                  <a:moveTo>
                    <a:pt x="75476" y="0"/>
                  </a:moveTo>
                  <a:lnTo>
                    <a:pt x="5851" y="78252"/>
                  </a:lnTo>
                  <a:cubicBezTo>
                    <a:pt x="-2088" y="86344"/>
                    <a:pt x="-1936" y="99475"/>
                    <a:pt x="6233" y="107415"/>
                  </a:cubicBezTo>
                  <a:lnTo>
                    <a:pt x="9898" y="111003"/>
                  </a:lnTo>
                  <a:cubicBezTo>
                    <a:pt x="17990" y="118943"/>
                    <a:pt x="31121" y="118790"/>
                    <a:pt x="39061" y="110621"/>
                  </a:cubicBezTo>
                  <a:lnTo>
                    <a:pt x="115633" y="39164"/>
                  </a:lnTo>
                  <a:cubicBezTo>
                    <a:pt x="105937" y="38019"/>
                    <a:pt x="96471" y="33820"/>
                    <a:pt x="88913" y="26415"/>
                  </a:cubicBezTo>
                  <a:cubicBezTo>
                    <a:pt x="81355" y="19009"/>
                    <a:pt x="76927" y="9696"/>
                    <a:pt x="75553" y="0"/>
                  </a:cubicBezTo>
                  <a:close/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39A5FAB-DBEF-DFF6-5367-927B5D71CDEA}"/>
                </a:ext>
              </a:extLst>
            </p:cNvPr>
            <p:cNvSpPr/>
            <p:nvPr/>
          </p:nvSpPr>
          <p:spPr>
            <a:xfrm>
              <a:off x="9827403" y="6195366"/>
              <a:ext cx="92141" cy="92134"/>
            </a:xfrm>
            <a:custGeom>
              <a:avLst/>
              <a:gdLst>
                <a:gd name="connsiteX0" fmla="*/ 78272 w 92141"/>
                <a:gd name="connsiteY0" fmla="*/ 13106 h 92134"/>
                <a:gd name="connsiteX1" fmla="*/ 13075 w 92141"/>
                <a:gd name="connsiteY1" fmla="*/ 13869 h 92134"/>
                <a:gd name="connsiteX2" fmla="*/ 478 w 92141"/>
                <a:gd name="connsiteY2" fmla="*/ 52652 h 92134"/>
                <a:gd name="connsiteX3" fmla="*/ 13838 w 92141"/>
                <a:gd name="connsiteY3" fmla="*/ 79066 h 92134"/>
                <a:gd name="connsiteX4" fmla="*/ 40558 w 92141"/>
                <a:gd name="connsiteY4" fmla="*/ 91816 h 92134"/>
                <a:gd name="connsiteX5" fmla="*/ 79035 w 92141"/>
                <a:gd name="connsiteY5" fmla="*/ 78303 h 92134"/>
                <a:gd name="connsiteX6" fmla="*/ 78272 w 92141"/>
                <a:gd name="connsiteY6" fmla="*/ 13106 h 9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141" h="92134">
                  <a:moveTo>
                    <a:pt x="78272" y="13106"/>
                  </a:moveTo>
                  <a:cubicBezTo>
                    <a:pt x="60026" y="-4682"/>
                    <a:pt x="30863" y="-4300"/>
                    <a:pt x="13075" y="13869"/>
                  </a:cubicBezTo>
                  <a:cubicBezTo>
                    <a:pt x="2692" y="24557"/>
                    <a:pt x="-1507" y="38910"/>
                    <a:pt x="478" y="52652"/>
                  </a:cubicBezTo>
                  <a:cubicBezTo>
                    <a:pt x="1852" y="62347"/>
                    <a:pt x="6280" y="71661"/>
                    <a:pt x="13838" y="79066"/>
                  </a:cubicBezTo>
                  <a:cubicBezTo>
                    <a:pt x="21396" y="86472"/>
                    <a:pt x="30863" y="90670"/>
                    <a:pt x="40558" y="91816"/>
                  </a:cubicBezTo>
                  <a:cubicBezTo>
                    <a:pt x="54300" y="93419"/>
                    <a:pt x="68576" y="88991"/>
                    <a:pt x="79035" y="78303"/>
                  </a:cubicBezTo>
                  <a:cubicBezTo>
                    <a:pt x="96823" y="60057"/>
                    <a:pt x="96442" y="30894"/>
                    <a:pt x="78272" y="13106"/>
                  </a:cubicBezTo>
                  <a:close/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38" name="Graphic 22">
            <a:extLst>
              <a:ext uri="{FF2B5EF4-FFF2-40B4-BE49-F238E27FC236}">
                <a16:creationId xmlns:a16="http://schemas.microsoft.com/office/drawing/2014/main" id="{2B186AF0-9659-DE34-187A-0739D3E9F466}"/>
              </a:ext>
            </a:extLst>
          </p:cNvPr>
          <p:cNvGrpSpPr/>
          <p:nvPr/>
        </p:nvGrpSpPr>
        <p:grpSpPr>
          <a:xfrm>
            <a:off x="10246401" y="6212824"/>
            <a:ext cx="200782" cy="134592"/>
            <a:chOff x="10154783" y="6212824"/>
            <a:chExt cx="200782" cy="134592"/>
          </a:xfrm>
          <a:noFill/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EA6EF92-60FB-93E5-B1FF-C1E5D2FC1DA3}"/>
                </a:ext>
              </a:extLst>
            </p:cNvPr>
            <p:cNvSpPr/>
            <p:nvPr/>
          </p:nvSpPr>
          <p:spPr>
            <a:xfrm>
              <a:off x="10154783" y="6212824"/>
              <a:ext cx="200782" cy="35423"/>
            </a:xfrm>
            <a:custGeom>
              <a:avLst/>
              <a:gdLst>
                <a:gd name="connsiteX0" fmla="*/ 183071 w 200782"/>
                <a:gd name="connsiteY0" fmla="*/ 0 h 35423"/>
                <a:gd name="connsiteX1" fmla="*/ 200782 w 200782"/>
                <a:gd name="connsiteY1" fmla="*/ 17712 h 35423"/>
                <a:gd name="connsiteX2" fmla="*/ 200782 w 200782"/>
                <a:gd name="connsiteY2" fmla="*/ 17712 h 35423"/>
                <a:gd name="connsiteX3" fmla="*/ 183071 w 200782"/>
                <a:gd name="connsiteY3" fmla="*/ 35423 h 35423"/>
                <a:gd name="connsiteX4" fmla="*/ 17711 w 200782"/>
                <a:gd name="connsiteY4" fmla="*/ 35423 h 35423"/>
                <a:gd name="connsiteX5" fmla="*/ 0 w 200782"/>
                <a:gd name="connsiteY5" fmla="*/ 17712 h 35423"/>
                <a:gd name="connsiteX6" fmla="*/ 0 w 200782"/>
                <a:gd name="connsiteY6" fmla="*/ 17712 h 35423"/>
                <a:gd name="connsiteX7" fmla="*/ 17711 w 200782"/>
                <a:gd name="connsiteY7" fmla="*/ 0 h 3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82" h="35423">
                  <a:moveTo>
                    <a:pt x="183071" y="0"/>
                  </a:moveTo>
                  <a:cubicBezTo>
                    <a:pt x="192852" y="0"/>
                    <a:pt x="200782" y="7930"/>
                    <a:pt x="200782" y="17712"/>
                  </a:cubicBezTo>
                  <a:lnTo>
                    <a:pt x="200782" y="17712"/>
                  </a:lnTo>
                  <a:cubicBezTo>
                    <a:pt x="200782" y="27493"/>
                    <a:pt x="192852" y="35423"/>
                    <a:pt x="183071" y="35423"/>
                  </a:cubicBezTo>
                  <a:lnTo>
                    <a:pt x="17711" y="35423"/>
                  </a:lnTo>
                  <a:cubicBezTo>
                    <a:pt x="7930" y="35423"/>
                    <a:pt x="0" y="27493"/>
                    <a:pt x="0" y="17712"/>
                  </a:cubicBezTo>
                  <a:lnTo>
                    <a:pt x="0" y="17712"/>
                  </a:lnTo>
                  <a:cubicBezTo>
                    <a:pt x="0" y="7930"/>
                    <a:pt x="7930" y="0"/>
                    <a:pt x="17711" y="0"/>
                  </a:cubicBezTo>
                  <a:close/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B5CC66F-36AF-15E5-7ECC-FDF0F31A3268}"/>
                </a:ext>
              </a:extLst>
            </p:cNvPr>
            <p:cNvSpPr/>
            <p:nvPr/>
          </p:nvSpPr>
          <p:spPr>
            <a:xfrm>
              <a:off x="10154783" y="6302527"/>
              <a:ext cx="200782" cy="7634"/>
            </a:xfrm>
            <a:custGeom>
              <a:avLst/>
              <a:gdLst>
                <a:gd name="connsiteX0" fmla="*/ 0 w 200782"/>
                <a:gd name="connsiteY0" fmla="*/ 0 h 7634"/>
                <a:gd name="connsiteX1" fmla="*/ 200782 w 200782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782" h="7634">
                  <a:moveTo>
                    <a:pt x="0" y="0"/>
                  </a:moveTo>
                  <a:lnTo>
                    <a:pt x="200782" y="0"/>
                  </a:lnTo>
                </a:path>
              </a:pathLst>
            </a:custGeom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33E77B-B3E9-CBC2-99BC-4A2F15B16095}"/>
                </a:ext>
              </a:extLst>
            </p:cNvPr>
            <p:cNvSpPr/>
            <p:nvPr/>
          </p:nvSpPr>
          <p:spPr>
            <a:xfrm>
              <a:off x="10154783" y="6347417"/>
              <a:ext cx="200782" cy="7634"/>
            </a:xfrm>
            <a:custGeom>
              <a:avLst/>
              <a:gdLst>
                <a:gd name="connsiteX0" fmla="*/ 0 w 200782"/>
                <a:gd name="connsiteY0" fmla="*/ 0 h 7634"/>
                <a:gd name="connsiteX1" fmla="*/ 200782 w 200782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782" h="7634">
                  <a:moveTo>
                    <a:pt x="0" y="0"/>
                  </a:moveTo>
                  <a:lnTo>
                    <a:pt x="200782" y="0"/>
                  </a:lnTo>
                </a:path>
              </a:pathLst>
            </a:custGeom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42" name="Graphic 22">
            <a:extLst>
              <a:ext uri="{FF2B5EF4-FFF2-40B4-BE49-F238E27FC236}">
                <a16:creationId xmlns:a16="http://schemas.microsoft.com/office/drawing/2014/main" id="{2BE2AB2F-E7A8-E0E4-226F-2C8B453AB524}"/>
              </a:ext>
            </a:extLst>
          </p:cNvPr>
          <p:cNvGrpSpPr/>
          <p:nvPr/>
        </p:nvGrpSpPr>
        <p:grpSpPr>
          <a:xfrm>
            <a:off x="10818745" y="6205799"/>
            <a:ext cx="75350" cy="150701"/>
            <a:chOff x="10727127" y="6205800"/>
            <a:chExt cx="75350" cy="150701"/>
          </a:xfrm>
          <a:noFill/>
        </p:grpSpPr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3054A5B-34A1-72E0-C28E-EB4D26DEC857}"/>
                </a:ext>
              </a:extLst>
            </p:cNvPr>
            <p:cNvSpPr/>
            <p:nvPr/>
          </p:nvSpPr>
          <p:spPr>
            <a:xfrm>
              <a:off x="10727127" y="6205800"/>
              <a:ext cx="75350" cy="150701"/>
            </a:xfrm>
            <a:custGeom>
              <a:avLst/>
              <a:gdLst>
                <a:gd name="connsiteX0" fmla="*/ 0 w 75350"/>
                <a:gd name="connsiteY0" fmla="*/ 0 h 150701"/>
                <a:gd name="connsiteX1" fmla="*/ 75351 w 75350"/>
                <a:gd name="connsiteY1" fmla="*/ 75351 h 150701"/>
                <a:gd name="connsiteX2" fmla="*/ 0 w 75350"/>
                <a:gd name="connsiteY2" fmla="*/ 150701 h 150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50" h="150701">
                  <a:moveTo>
                    <a:pt x="0" y="0"/>
                  </a:moveTo>
                  <a:cubicBezTo>
                    <a:pt x="41607" y="0"/>
                    <a:pt x="75351" y="33744"/>
                    <a:pt x="75351" y="75351"/>
                  </a:cubicBezTo>
                  <a:cubicBezTo>
                    <a:pt x="75351" y="116958"/>
                    <a:pt x="41607" y="150701"/>
                    <a:pt x="0" y="150701"/>
                  </a:cubicBezTo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76056CF-9257-10EC-7CDA-C1BB0FE47D44}"/>
                </a:ext>
              </a:extLst>
            </p:cNvPr>
            <p:cNvSpPr/>
            <p:nvPr/>
          </p:nvSpPr>
          <p:spPr>
            <a:xfrm>
              <a:off x="10727127" y="6236032"/>
              <a:ext cx="45119" cy="90237"/>
            </a:xfrm>
            <a:custGeom>
              <a:avLst/>
              <a:gdLst>
                <a:gd name="connsiteX0" fmla="*/ 0 w 45119"/>
                <a:gd name="connsiteY0" fmla="*/ 0 h 90237"/>
                <a:gd name="connsiteX1" fmla="*/ 45119 w 45119"/>
                <a:gd name="connsiteY1" fmla="*/ 45119 h 90237"/>
                <a:gd name="connsiteX2" fmla="*/ 0 w 45119"/>
                <a:gd name="connsiteY2" fmla="*/ 90238 h 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19" h="90237">
                  <a:moveTo>
                    <a:pt x="0" y="0"/>
                  </a:moveTo>
                  <a:cubicBezTo>
                    <a:pt x="24888" y="0"/>
                    <a:pt x="45119" y="20155"/>
                    <a:pt x="45119" y="45119"/>
                  </a:cubicBezTo>
                  <a:cubicBezTo>
                    <a:pt x="45119" y="70083"/>
                    <a:pt x="24964" y="90238"/>
                    <a:pt x="0" y="90238"/>
                  </a:cubicBezTo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46" name="Graphic 22">
            <a:extLst>
              <a:ext uri="{FF2B5EF4-FFF2-40B4-BE49-F238E27FC236}">
                <a16:creationId xmlns:a16="http://schemas.microsoft.com/office/drawing/2014/main" id="{385BF348-D130-6AFE-9C03-411722F54EE1}"/>
              </a:ext>
            </a:extLst>
          </p:cNvPr>
          <p:cNvGrpSpPr/>
          <p:nvPr/>
        </p:nvGrpSpPr>
        <p:grpSpPr>
          <a:xfrm>
            <a:off x="11050447" y="6302527"/>
            <a:ext cx="725717" cy="7634"/>
            <a:chOff x="10958829" y="6302527"/>
            <a:chExt cx="725717" cy="7634"/>
          </a:xfrm>
        </p:grpSpPr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A90F580-F742-5433-2050-50F824095147}"/>
                </a:ext>
              </a:extLst>
            </p:cNvPr>
            <p:cNvSpPr/>
            <p:nvPr/>
          </p:nvSpPr>
          <p:spPr>
            <a:xfrm>
              <a:off x="10958829" y="6302527"/>
              <a:ext cx="725717" cy="7634"/>
            </a:xfrm>
            <a:custGeom>
              <a:avLst/>
              <a:gdLst>
                <a:gd name="connsiteX0" fmla="*/ 0 w 725717"/>
                <a:gd name="connsiteY0" fmla="*/ 0 h 7634"/>
                <a:gd name="connsiteX1" fmla="*/ 725718 w 725717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717" h="7634">
                  <a:moveTo>
                    <a:pt x="0" y="0"/>
                  </a:moveTo>
                  <a:lnTo>
                    <a:pt x="725718" y="0"/>
                  </a:lnTo>
                </a:path>
              </a:pathLst>
            </a:custGeom>
            <a:ln w="22903" cap="rnd">
              <a:solidFill>
                <a:srgbClr val="A3A3A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DE69317-F0A5-46B8-682F-2AC4EB2F9B53}"/>
                </a:ext>
              </a:extLst>
            </p:cNvPr>
            <p:cNvSpPr/>
            <p:nvPr/>
          </p:nvSpPr>
          <p:spPr>
            <a:xfrm>
              <a:off x="10958829" y="6302527"/>
              <a:ext cx="609829" cy="7634"/>
            </a:xfrm>
            <a:custGeom>
              <a:avLst/>
              <a:gdLst>
                <a:gd name="connsiteX0" fmla="*/ 0 w 609829"/>
                <a:gd name="connsiteY0" fmla="*/ 0 h 7634"/>
                <a:gd name="connsiteX1" fmla="*/ 609829 w 609829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9829" h="7634">
                  <a:moveTo>
                    <a:pt x="0" y="0"/>
                  </a:moveTo>
                  <a:lnTo>
                    <a:pt x="609829" y="0"/>
                  </a:lnTo>
                </a:path>
              </a:pathLst>
            </a:custGeom>
            <a:ln w="2290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154" name="Graphic 153">
            <a:extLst>
              <a:ext uri="{FF2B5EF4-FFF2-40B4-BE49-F238E27FC236}">
                <a16:creationId xmlns:a16="http://schemas.microsoft.com/office/drawing/2014/main" id="{9C8D998C-CF4B-E90B-5C51-374F7AAB0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4019" y="6166835"/>
            <a:ext cx="157675" cy="228629"/>
          </a:xfrm>
          <a:prstGeom prst="rect">
            <a:avLst/>
          </a:prstGeom>
        </p:spPr>
      </p:pic>
      <p:pic>
        <p:nvPicPr>
          <p:cNvPr id="4" name="Picture 2" descr="Actual Life (April 14 - December 17 2020) | Fred again..">
            <a:extLst>
              <a:ext uri="{FF2B5EF4-FFF2-40B4-BE49-F238E27FC236}">
                <a16:creationId xmlns:a16="http://schemas.microsoft.com/office/drawing/2014/main" id="{773C6609-A5E0-72EB-9A1E-0259E654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80" y="5755046"/>
            <a:ext cx="985943" cy="98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D4A0FE-4A06-2118-732A-BBD9DEBCA8FD}"/>
              </a:ext>
            </a:extLst>
          </p:cNvPr>
          <p:cNvSpPr txBox="1"/>
          <p:nvPr/>
        </p:nvSpPr>
        <p:spPr>
          <a:xfrm>
            <a:off x="-931333" y="5198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Yasminah (see your face again).mp3">
            <a:hlinkClick r:id="" action="ppaction://media"/>
            <a:extLst>
              <a:ext uri="{FF2B5EF4-FFF2-40B4-BE49-F238E27FC236}">
                <a16:creationId xmlns:a16="http://schemas.microsoft.com/office/drawing/2014/main" id="{54F57CA4-7FBD-1F06-8D8A-516A5D08F5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37163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59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1847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5" grpId="0" animBg="1"/>
      <p:bldP spid="32" grpId="0"/>
      <p:bldP spid="36" grpId="0"/>
      <p:bldP spid="42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5-11-28 at 01.49.52.mp4">
            <a:hlinkClick r:id="" action="ppaction://media"/>
            <a:extLst>
              <a:ext uri="{FF2B5EF4-FFF2-40B4-BE49-F238E27FC236}">
                <a16:creationId xmlns:a16="http://schemas.microsoft.com/office/drawing/2014/main" id="{2DFD64DD-770E-A8CC-34B1-5B6AB32D7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8714" y="2195286"/>
            <a:ext cx="5646057" cy="298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3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miling at camera&#10;&#10;AI-generated content may be incorrect.">
            <a:extLst>
              <a:ext uri="{FF2B5EF4-FFF2-40B4-BE49-F238E27FC236}">
                <a16:creationId xmlns:a16="http://schemas.microsoft.com/office/drawing/2014/main" id="{539CE08E-471D-45A3-21B7-4BCAB28F06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500" b="38167"/>
          <a:stretch>
            <a:fillRect/>
          </a:stretch>
        </p:blipFill>
        <p:spPr>
          <a:xfrm>
            <a:off x="4511106" y="1714500"/>
            <a:ext cx="3169788" cy="3177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BC4722-354F-8466-C208-939D46DB3361}"/>
              </a:ext>
            </a:extLst>
          </p:cNvPr>
          <p:cNvSpPr txBox="1"/>
          <p:nvPr/>
        </p:nvSpPr>
        <p:spPr>
          <a:xfrm>
            <a:off x="2844165" y="320040"/>
            <a:ext cx="650367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500" b="1">
                <a:solidFill>
                  <a:schemeClr val="accent6"/>
                </a:solidFill>
                <a:latin typeface="Courier New"/>
                <a:cs typeface="Courier New"/>
              </a:rPr>
              <a:t>HAPPY </a:t>
            </a:r>
            <a:r>
              <a:rPr lang="en-US" sz="1200" b="1">
                <a:solidFill>
                  <a:schemeClr val="accent6"/>
                </a:solidFill>
                <a:latin typeface="Courier New"/>
                <a:cs typeface="Courier New"/>
              </a:rPr>
              <a:t>Early</a:t>
            </a:r>
            <a:r>
              <a:rPr lang="en-US" sz="4500" b="1">
                <a:solidFill>
                  <a:schemeClr val="accent6"/>
                </a:solidFill>
                <a:latin typeface="Courier New"/>
                <a:cs typeface="Courier New"/>
              </a:rPr>
              <a:t> B DAY TALA !!!!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6656F4-9FF6-E6F8-AFC4-86A064D42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259155">
            <a:off x="589280" y="818641"/>
            <a:ext cx="1856740" cy="1791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BB3569-8EF8-3394-34A1-9714F7158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71136">
            <a:off x="2170430" y="4080001"/>
            <a:ext cx="1856740" cy="1791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2D4EB2-EB4A-EC7D-B7FE-DBE837C17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12300">
            <a:off x="9831771" y="1058704"/>
            <a:ext cx="1856740" cy="1791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6B2BB5-5D42-61E9-D962-6EA61220D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772104">
            <a:off x="8946581" y="3805681"/>
            <a:ext cx="1856740" cy="179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996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31A32"/>
            </a:gs>
            <a:gs pos="73000">
              <a:srgbClr val="12121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D8E5ACC-26DE-243B-180E-E19057A9EB34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62" name="Oval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0EBFF13-875A-B852-A718-B8CEA4E2E071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DDB0EE0-9A9B-05EC-09CB-85DDD46723E8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1D2690-EA4E-562F-8571-7A8695694CC3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69" name="Oval 6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F2D5675-C11D-BD91-9CB3-90C4F1728675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D144AEC-A397-5B36-7EA8-6D96609E4671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C2A340-4710-5833-FBEA-EC919DD51A6E}"/>
              </a:ext>
            </a:extLst>
          </p:cNvPr>
          <p:cNvSpPr txBox="1"/>
          <p:nvPr/>
        </p:nvSpPr>
        <p:spPr>
          <a:xfrm>
            <a:off x="10659597" y="328923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Matthieu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4F3E08FA-4C08-7258-FA22-03C53F09604C}"/>
              </a:ext>
            </a:extLst>
          </p:cNvPr>
          <p:cNvSpPr txBox="1"/>
          <p:nvPr/>
        </p:nvSpPr>
        <p:spPr>
          <a:xfrm>
            <a:off x="869323" y="845770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Problem Statement</a:t>
            </a:r>
          </a:p>
        </p:txBody>
      </p:sp>
      <p:sp>
        <p:nvSpPr>
          <p:cNvPr id="16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2913EB48-94F5-98C7-C275-915A1AD4D3EA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1ED760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TextBox 16">
            <a:hlinkClick r:id="rId3" action="ppaction://hlinksldjump"/>
            <a:extLst>
              <a:ext uri="{FF2B5EF4-FFF2-40B4-BE49-F238E27FC236}">
                <a16:creationId xmlns:a16="http://schemas.microsoft.com/office/drawing/2014/main" id="{29D393BC-86FC-4CA8-8830-E874EA43EE28}"/>
              </a:ext>
            </a:extLst>
          </p:cNvPr>
          <p:cNvSpPr txBox="1"/>
          <p:nvPr/>
        </p:nvSpPr>
        <p:spPr>
          <a:xfrm>
            <a:off x="869323" y="1302704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Vision</a:t>
            </a:r>
          </a:p>
        </p:txBody>
      </p:sp>
      <p:sp>
        <p:nvSpPr>
          <p:cNvPr id="21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88AF1956-F7FB-2ADE-A3E7-1F7329C9752A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TextBox 21">
            <a:hlinkClick r:id="rId4" action="ppaction://hlinksldjump"/>
            <a:extLst>
              <a:ext uri="{FF2B5EF4-FFF2-40B4-BE49-F238E27FC236}">
                <a16:creationId xmlns:a16="http://schemas.microsoft.com/office/drawing/2014/main" id="{B8560F59-A67B-8514-2A4E-47A28A1A48B1}"/>
              </a:ext>
            </a:extLst>
          </p:cNvPr>
          <p:cNvSpPr txBox="1"/>
          <p:nvPr/>
        </p:nvSpPr>
        <p:spPr>
          <a:xfrm>
            <a:off x="869323" y="175178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Exploration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9BF3CE-B5CC-0826-B505-034FA0112EB0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27" name="Freeform: Shape 26">
              <a:hlinkClick r:id="rId4" action="ppaction://hlinksldjump"/>
              <a:extLst>
                <a:ext uri="{FF2B5EF4-FFF2-40B4-BE49-F238E27FC236}">
                  <a16:creationId xmlns:a16="http://schemas.microsoft.com/office/drawing/2014/main" id="{0B437083-C79F-3320-0862-0AE0534D9648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hlinkClick r:id="rId4" action="ppaction://hlinksldjump"/>
              <a:extLst>
                <a:ext uri="{FF2B5EF4-FFF2-40B4-BE49-F238E27FC236}">
                  <a16:creationId xmlns:a16="http://schemas.microsoft.com/office/drawing/2014/main" id="{3A74A947-106C-8861-FA4A-4F68E2601555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hlinkClick r:id="rId4" action="ppaction://hlinksldjump"/>
              <a:extLst>
                <a:ext uri="{FF2B5EF4-FFF2-40B4-BE49-F238E27FC236}">
                  <a16:creationId xmlns:a16="http://schemas.microsoft.com/office/drawing/2014/main" id="{D2697409-DA9B-84CF-C5C5-4FA11D3D158F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5" name="TextBox 34">
            <a:hlinkClick r:id="rId5" action="ppaction://hlinksldjump"/>
            <a:extLst>
              <a:ext uri="{FF2B5EF4-FFF2-40B4-BE49-F238E27FC236}">
                <a16:creationId xmlns:a16="http://schemas.microsoft.com/office/drawing/2014/main" id="{D7FACB4C-BCA4-434A-8FA8-F4D0A8D4C109}"/>
              </a:ext>
            </a:extLst>
          </p:cNvPr>
          <p:cNvSpPr txBox="1"/>
          <p:nvPr/>
        </p:nvSpPr>
        <p:spPr>
          <a:xfrm>
            <a:off x="869323" y="2200874"/>
            <a:ext cx="1340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 Cleaning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242ACD-15E5-8F2C-9A52-01A6F8C1149E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41" name="Rectangle: Rounded Corners 40">
              <a:hlinkClick r:id="rId5" action="ppaction://hlinksldjump"/>
              <a:extLst>
                <a:ext uri="{FF2B5EF4-FFF2-40B4-BE49-F238E27FC236}">
                  <a16:creationId xmlns:a16="http://schemas.microsoft.com/office/drawing/2014/main" id="{04DE6D2B-6CE6-28FD-8F23-17896ED36EF7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4" name="Graphic 43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5B31FC8E-FC26-E411-4E49-286671264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3F997E9-B116-D8A6-6EF5-C091C7C77B6D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49" name="Rectangle: Rounded Corners 48">
              <a:hlinkClick r:id="rId8" action="ppaction://hlinksldjump"/>
              <a:extLst>
                <a:ext uri="{FF2B5EF4-FFF2-40B4-BE49-F238E27FC236}">
                  <a16:creationId xmlns:a16="http://schemas.microsoft.com/office/drawing/2014/main" id="{6FEC08F9-B3B1-86EB-79F3-CA1332F8881C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D20238C3-466E-42F9-B7C9-8DE3867D5B99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55" name="TextBox 54">
            <a:hlinkClick r:id="rId8" action="ppaction://hlinksldjump"/>
            <a:extLst>
              <a:ext uri="{FF2B5EF4-FFF2-40B4-BE49-F238E27FC236}">
                <a16:creationId xmlns:a16="http://schemas.microsoft.com/office/drawing/2014/main" id="{A2C13AB5-7A64-00F4-ECBF-90F667E097CA}"/>
              </a:ext>
            </a:extLst>
          </p:cNvPr>
          <p:cNvSpPr txBox="1"/>
          <p:nvPr/>
        </p:nvSpPr>
        <p:spPr>
          <a:xfrm>
            <a:off x="869323" y="2649959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Feature Engineering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225904-9D2F-F0C8-8BBE-32DEDB3F8B8F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9" action="ppaction://hlinksldjump"/>
            <a:extLst>
              <a:ext uri="{FF2B5EF4-FFF2-40B4-BE49-F238E27FC236}">
                <a16:creationId xmlns:a16="http://schemas.microsoft.com/office/drawing/2014/main" id="{67D53DBD-07C2-B89B-2A5E-6EA3F0CE967B}"/>
              </a:ext>
            </a:extLst>
          </p:cNvPr>
          <p:cNvSpPr txBox="1"/>
          <p:nvPr/>
        </p:nvSpPr>
        <p:spPr>
          <a:xfrm>
            <a:off x="869323" y="3479247"/>
            <a:ext cx="1447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Model Selection </a:t>
            </a:r>
          </a:p>
        </p:txBody>
      </p:sp>
      <p:sp>
        <p:nvSpPr>
          <p:cNvPr id="50" name="Freeform: Shape 49">
            <a:hlinkClick r:id="rId9" action="ppaction://hlinksldjump"/>
            <a:extLst>
              <a:ext uri="{FF2B5EF4-FFF2-40B4-BE49-F238E27FC236}">
                <a16:creationId xmlns:a16="http://schemas.microsoft.com/office/drawing/2014/main" id="{0E2B6178-FB2D-9772-47AD-87A7340268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TextBox 18">
            <a:hlinkClick r:id="rId10" action="ppaction://hlinksldjump"/>
            <a:extLst>
              <a:ext uri="{FF2B5EF4-FFF2-40B4-BE49-F238E27FC236}">
                <a16:creationId xmlns:a16="http://schemas.microsoft.com/office/drawing/2014/main" id="{B5F22004-B568-5F9F-D315-B9048F8F933E}"/>
              </a:ext>
            </a:extLst>
          </p:cNvPr>
          <p:cNvSpPr txBox="1"/>
          <p:nvPr/>
        </p:nvSpPr>
        <p:spPr>
          <a:xfrm>
            <a:off x="869323" y="3932014"/>
            <a:ext cx="2089033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/>
                <a:cs typeface="Poppins Medium"/>
              </a:rPr>
              <a:t>Hyperparameter Tuning </a:t>
            </a:r>
          </a:p>
        </p:txBody>
      </p:sp>
      <p:sp>
        <p:nvSpPr>
          <p:cNvPr id="58" name="Freeform: Shape 57">
            <a:hlinkClick r:id="rId10" action="ppaction://hlinksldjump"/>
            <a:extLst>
              <a:ext uri="{FF2B5EF4-FFF2-40B4-BE49-F238E27FC236}">
                <a16:creationId xmlns:a16="http://schemas.microsoft.com/office/drawing/2014/main" id="{84827C04-91A4-59E2-705C-138BA0A13DA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TextBox 19">
            <a:hlinkClick r:id="rId11" action="ppaction://hlinksldjump"/>
            <a:extLst>
              <a:ext uri="{FF2B5EF4-FFF2-40B4-BE49-F238E27FC236}">
                <a16:creationId xmlns:a16="http://schemas.microsoft.com/office/drawing/2014/main" id="{DBD7492E-2CD4-61A0-9EEE-CEE4E61AED9D}"/>
              </a:ext>
            </a:extLst>
          </p:cNvPr>
          <p:cNvSpPr txBox="1"/>
          <p:nvPr/>
        </p:nvSpPr>
        <p:spPr>
          <a:xfrm>
            <a:off x="869323" y="4384781"/>
            <a:ext cx="2145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Results &amp; Cluster Naming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202437B-09C4-B9C2-DFB9-8FE4C3A1D94B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64" name="Freeform: Shape 63">
              <a:hlinkClick r:id="rId11" action="ppaction://hlinksldjump"/>
              <a:extLst>
                <a:ext uri="{FF2B5EF4-FFF2-40B4-BE49-F238E27FC236}">
                  <a16:creationId xmlns:a16="http://schemas.microsoft.com/office/drawing/2014/main" id="{1026419F-9D4F-D6A0-6D28-43C551A1C434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hlinkClick r:id="rId11" action="ppaction://hlinksldjump"/>
              <a:extLst>
                <a:ext uri="{FF2B5EF4-FFF2-40B4-BE49-F238E27FC236}">
                  <a16:creationId xmlns:a16="http://schemas.microsoft.com/office/drawing/2014/main" id="{658172E2-3787-64CE-5910-C25C444076A5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3" name="TextBox 32">
            <a:hlinkClick r:id="rId12" action="ppaction://hlinksldjump"/>
            <a:extLst>
              <a:ext uri="{FF2B5EF4-FFF2-40B4-BE49-F238E27FC236}">
                <a16:creationId xmlns:a16="http://schemas.microsoft.com/office/drawing/2014/main" id="{06426368-13B9-05ED-7B4E-48B8C7532F65}"/>
              </a:ext>
            </a:extLst>
          </p:cNvPr>
          <p:cNvSpPr txBox="1"/>
          <p:nvPr/>
        </p:nvSpPr>
        <p:spPr>
          <a:xfrm>
            <a:off x="869323" y="4837548"/>
            <a:ext cx="21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Operational Architecture 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E12AE22-4B66-8998-2063-3E4A6A50C8CF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94" name="Freeform: Shape 93">
              <a:hlinkClick r:id="rId12" action="ppaction://hlinksldjump"/>
              <a:extLst>
                <a:ext uri="{FF2B5EF4-FFF2-40B4-BE49-F238E27FC236}">
                  <a16:creationId xmlns:a16="http://schemas.microsoft.com/office/drawing/2014/main" id="{149494EE-3A8F-DAC0-A98E-4649108E72E4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hlinkClick r:id="rId12" action="ppaction://hlinksldjump"/>
              <a:extLst>
                <a:ext uri="{FF2B5EF4-FFF2-40B4-BE49-F238E27FC236}">
                  <a16:creationId xmlns:a16="http://schemas.microsoft.com/office/drawing/2014/main" id="{1D716285-1ADB-8062-28AF-3D63F2CFC065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" name="TextBox 33">
            <a:hlinkClick r:id="rId13" action="ppaction://hlinksldjump"/>
            <a:extLst>
              <a:ext uri="{FF2B5EF4-FFF2-40B4-BE49-F238E27FC236}">
                <a16:creationId xmlns:a16="http://schemas.microsoft.com/office/drawing/2014/main" id="{15C24E6E-5086-DAC3-E400-3CB725E13353}"/>
              </a:ext>
            </a:extLst>
          </p:cNvPr>
          <p:cNvSpPr txBox="1"/>
          <p:nvPr/>
        </p:nvSpPr>
        <p:spPr>
          <a:xfrm>
            <a:off x="869323" y="5290315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Results &amp; Analysis</a:t>
            </a:r>
          </a:p>
        </p:txBody>
      </p:sp>
      <p:sp>
        <p:nvSpPr>
          <p:cNvPr id="102" name="Freeform: Shape 101">
            <a:hlinkClick r:id="rId13" action="ppaction://hlinksldjump"/>
            <a:extLst>
              <a:ext uri="{FF2B5EF4-FFF2-40B4-BE49-F238E27FC236}">
                <a16:creationId xmlns:a16="http://schemas.microsoft.com/office/drawing/2014/main" id="{BC336F4F-319C-E66A-14BA-28906300DE58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216686" y="1907750"/>
            <a:ext cx="5860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Problem Statement 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29B0C45B-43BB-5FBD-2EEB-988D2B901594}"/>
              </a:ext>
            </a:extLst>
          </p:cNvPr>
          <p:cNvSpPr/>
          <p:nvPr/>
        </p:nvSpPr>
        <p:spPr>
          <a:xfrm>
            <a:off x="4895682" y="4049726"/>
            <a:ext cx="8096" cy="857"/>
          </a:xfrm>
          <a:custGeom>
            <a:avLst/>
            <a:gdLst>
              <a:gd name="connsiteX0" fmla="*/ 8096 w 8096"/>
              <a:gd name="connsiteY0" fmla="*/ 0 h 857"/>
              <a:gd name="connsiteX1" fmla="*/ 0 w 8096"/>
              <a:gd name="connsiteY1" fmla="*/ 0 h 857"/>
              <a:gd name="connsiteX2" fmla="*/ 8096 w 8096"/>
              <a:gd name="connsiteY2" fmla="*/ 0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857">
                <a:moveTo>
                  <a:pt x="8096" y="0"/>
                </a:moveTo>
                <a:lnTo>
                  <a:pt x="0" y="0"/>
                </a:lnTo>
                <a:cubicBezTo>
                  <a:pt x="2667" y="1143"/>
                  <a:pt x="5429" y="1143"/>
                  <a:pt x="8096" y="0"/>
                </a:cubicBezTo>
                <a:close/>
              </a:path>
            </a:pathLst>
          </a:custGeom>
          <a:solidFill>
            <a:srgbClr val="19191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74C5E675-701B-8094-F5F5-D71CAAE61688}"/>
              </a:ext>
            </a:extLst>
          </p:cNvPr>
          <p:cNvSpPr/>
          <p:nvPr/>
        </p:nvSpPr>
        <p:spPr>
          <a:xfrm>
            <a:off x="4895682" y="4049726"/>
            <a:ext cx="8096" cy="1572"/>
          </a:xfrm>
          <a:custGeom>
            <a:avLst/>
            <a:gdLst>
              <a:gd name="connsiteX0" fmla="*/ 8096 w 8096"/>
              <a:gd name="connsiteY0" fmla="*/ 0 h 1572"/>
              <a:gd name="connsiteX1" fmla="*/ 0 w 8096"/>
              <a:gd name="connsiteY1" fmla="*/ 0 h 1572"/>
              <a:gd name="connsiteX2" fmla="*/ 8096 w 8096"/>
              <a:gd name="connsiteY2" fmla="*/ 0 h 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1572">
                <a:moveTo>
                  <a:pt x="8096" y="0"/>
                </a:moveTo>
                <a:cubicBezTo>
                  <a:pt x="5429" y="1143"/>
                  <a:pt x="2667" y="1143"/>
                  <a:pt x="0" y="0"/>
                </a:cubicBezTo>
                <a:cubicBezTo>
                  <a:pt x="2667" y="2191"/>
                  <a:pt x="5429" y="2000"/>
                  <a:pt x="8096" y="0"/>
                </a:cubicBezTo>
                <a:close/>
              </a:path>
            </a:pathLst>
          </a:custGeom>
          <a:solidFill>
            <a:srgbClr val="19191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1223AA4-B730-3AEB-3564-71CF3E904C71}"/>
              </a:ext>
            </a:extLst>
          </p:cNvPr>
          <p:cNvSpPr txBox="1"/>
          <p:nvPr/>
        </p:nvSpPr>
        <p:spPr>
          <a:xfrm>
            <a:off x="3216685" y="2584707"/>
            <a:ext cx="8575264" cy="2002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Music streaming platforms recommend content primarily using past listening behavior, genre preferences, or trending patterns.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While effective, these methods fail to consider a user’s current emotional state, which plays a critical role in music preference.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leads to user frustration and time spent manually filtering </a:t>
            </a:r>
            <a:r>
              <a:rPr lang="en-CA" sz="1200" b="1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playlists.Our</a:t>
            </a:r>
            <a:r>
              <a:rPr lang="en-CA"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goal is to develop a system that detects mood and automatically generates a personalized playlist aligned with that emotional context.</a:t>
            </a:r>
          </a:p>
          <a:p>
            <a:pPr>
              <a:lnSpc>
                <a:spcPct val="150000"/>
              </a:lnSpc>
            </a:pPr>
            <a:endParaRPr lang="en-IN" sz="1200" b="1">
              <a:solidFill>
                <a:schemeClr val="bg1"/>
              </a:solidFill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64C77AC-6E12-D550-819C-EA9CFBBD3724}"/>
              </a:ext>
            </a:extLst>
          </p:cNvPr>
          <p:cNvGrpSpPr/>
          <p:nvPr/>
        </p:nvGrpSpPr>
        <p:grpSpPr>
          <a:xfrm>
            <a:off x="3320984" y="5280948"/>
            <a:ext cx="1986353" cy="585340"/>
            <a:chOff x="3660298" y="4527635"/>
            <a:chExt cx="1986353" cy="585340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DE0006AF-31CB-231E-D4F6-D868DFE9BE73}"/>
                </a:ext>
              </a:extLst>
            </p:cNvPr>
            <p:cNvSpPr/>
            <p:nvPr/>
          </p:nvSpPr>
          <p:spPr>
            <a:xfrm>
              <a:off x="3660298" y="4527635"/>
              <a:ext cx="1986353" cy="585340"/>
            </a:xfrm>
            <a:prstGeom prst="roundRect">
              <a:avLst>
                <a:gd name="adj" fmla="val 50000"/>
              </a:avLst>
            </a:prstGeom>
            <a:solidFill>
              <a:srgbClr val="1ED76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B399B2D-B4AD-4519-5980-902ACC86562F}"/>
                </a:ext>
              </a:extLst>
            </p:cNvPr>
            <p:cNvSpPr txBox="1"/>
            <p:nvPr/>
          </p:nvSpPr>
          <p:spPr>
            <a:xfrm>
              <a:off x="4262983" y="4640564"/>
              <a:ext cx="7809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20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Play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CCD7FD8-70CD-8FA0-78C1-11A113F427C6}"/>
              </a:ext>
            </a:extLst>
          </p:cNvPr>
          <p:cNvGrpSpPr/>
          <p:nvPr/>
        </p:nvGrpSpPr>
        <p:grpSpPr>
          <a:xfrm>
            <a:off x="5710424" y="5280948"/>
            <a:ext cx="1986353" cy="585340"/>
            <a:chOff x="6096000" y="4527635"/>
            <a:chExt cx="1986353" cy="585340"/>
          </a:xfrm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DCF34284-4ECD-5A3E-7B23-7CB453163349}"/>
                </a:ext>
              </a:extLst>
            </p:cNvPr>
            <p:cNvSpPr/>
            <p:nvPr/>
          </p:nvSpPr>
          <p:spPr>
            <a:xfrm>
              <a:off x="6096000" y="4527635"/>
              <a:ext cx="1986353" cy="58534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BB3C482-6436-283A-CBED-C315BA5304DF}"/>
                </a:ext>
              </a:extLst>
            </p:cNvPr>
            <p:cNvSpPr txBox="1"/>
            <p:nvPr/>
          </p:nvSpPr>
          <p:spPr>
            <a:xfrm>
              <a:off x="6554414" y="4640564"/>
              <a:ext cx="1069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200">
                  <a:solidFill>
                    <a:schemeClr val="bg1"/>
                  </a:solidFill>
                  <a:latin typeface="Poppins Medium" panose="00000600000000000000" pitchFamily="50" charset="0"/>
                  <a:cs typeface="Poppins Medium" panose="00000600000000000000" pitchFamily="50" charset="0"/>
                </a:rPr>
                <a:t>Follow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6CF7FD9-2F2E-7BD1-706B-E16DA55CE7AD}"/>
              </a:ext>
            </a:extLst>
          </p:cNvPr>
          <p:cNvGrpSpPr/>
          <p:nvPr/>
        </p:nvGrpSpPr>
        <p:grpSpPr>
          <a:xfrm>
            <a:off x="8099864" y="5546604"/>
            <a:ext cx="361410" cy="70427"/>
            <a:chOff x="8439178" y="4793291"/>
            <a:chExt cx="361410" cy="70427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47EE6C9-0F5E-321F-508D-CF1B448127FD}"/>
                </a:ext>
              </a:extLst>
            </p:cNvPr>
            <p:cNvSpPr/>
            <p:nvPr/>
          </p:nvSpPr>
          <p:spPr>
            <a:xfrm>
              <a:off x="8439178" y="4793291"/>
              <a:ext cx="70427" cy="70427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44A5030-D66D-D18E-5828-038F2F37BCCA}"/>
                </a:ext>
              </a:extLst>
            </p:cNvPr>
            <p:cNvSpPr/>
            <p:nvPr/>
          </p:nvSpPr>
          <p:spPr>
            <a:xfrm>
              <a:off x="8585904" y="4793291"/>
              <a:ext cx="70427" cy="70427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2D7FC6B-3C09-EB09-0492-7F0722E8B635}"/>
                </a:ext>
              </a:extLst>
            </p:cNvPr>
            <p:cNvSpPr/>
            <p:nvPr/>
          </p:nvSpPr>
          <p:spPr>
            <a:xfrm>
              <a:off x="8730161" y="4793291"/>
              <a:ext cx="70427" cy="70427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0" name="Graphic 9" descr="Space Saucer with solid fill">
            <a:extLst>
              <a:ext uri="{FF2B5EF4-FFF2-40B4-BE49-F238E27FC236}">
                <a16:creationId xmlns:a16="http://schemas.microsoft.com/office/drawing/2014/main" id="{234F5F80-1D2A-9FA6-580C-78D0040685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9455" y="5720899"/>
            <a:ext cx="267403" cy="267403"/>
          </a:xfrm>
          <a:prstGeom prst="rect">
            <a:avLst/>
          </a:prstGeom>
        </p:spPr>
      </p:pic>
      <p:sp>
        <p:nvSpPr>
          <p:cNvPr id="11" name="TextBox 10">
            <a:hlinkClick r:id="rId13" action="ppaction://hlinksldjump"/>
            <a:extLst>
              <a:ext uri="{FF2B5EF4-FFF2-40B4-BE49-F238E27FC236}">
                <a16:creationId xmlns:a16="http://schemas.microsoft.com/office/drawing/2014/main" id="{F2F61EDD-922E-0F87-3345-575C8314BECC}"/>
              </a:ext>
            </a:extLst>
          </p:cNvPr>
          <p:cNvSpPr txBox="1"/>
          <p:nvPr/>
        </p:nvSpPr>
        <p:spPr>
          <a:xfrm>
            <a:off x="869323" y="5711303"/>
            <a:ext cx="1571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Future Exploration</a:t>
            </a:r>
          </a:p>
        </p:txBody>
      </p:sp>
      <p:pic>
        <p:nvPicPr>
          <p:cNvPr id="2" name="Picture 1" descr="Two men sitting at a table with drinks&#10;&#10;AI-generated content may be incorrect.">
            <a:extLst>
              <a:ext uri="{FF2B5EF4-FFF2-40B4-BE49-F238E27FC236}">
                <a16:creationId xmlns:a16="http://schemas.microsoft.com/office/drawing/2014/main" id="{680C3381-F96D-0816-B80B-67FA75D4D0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465928" y="328586"/>
            <a:ext cx="238127" cy="2249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17024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702783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3019109" y="2340170"/>
            <a:ext cx="9172891" cy="4496952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solidFill>
                <a:srgbClr val="FFFFFF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439175"/>
            <a:ext cx="30732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Vision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C65DD7-055A-8C16-568E-2CA02A423D72}"/>
              </a:ext>
            </a:extLst>
          </p:cNvPr>
          <p:cNvSpPr txBox="1"/>
          <p:nvPr/>
        </p:nvSpPr>
        <p:spPr>
          <a:xfrm>
            <a:off x="2933315" y="4043083"/>
            <a:ext cx="420881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sz="2200" b="1">
                <a:solidFill>
                  <a:srgbClr val="FFFFFF"/>
                </a:solidFill>
                <a:latin typeface="Poppins Medium"/>
                <a:cs typeface="Poppins Medium"/>
              </a:rPr>
              <a:t>Personalized + Discovery – Based Playlist</a:t>
            </a:r>
            <a:endParaRPr lang="en-IN" sz="2200" b="1" err="1">
              <a:solidFill>
                <a:srgbClr val="FFFFFF"/>
              </a:solidFill>
              <a:latin typeface="Poppins Medium"/>
              <a:cs typeface="Poppins Medium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1B81A57-B5F8-CBF3-F647-EA407686C375}"/>
              </a:ext>
            </a:extLst>
          </p:cNvPr>
          <p:cNvSpPr/>
          <p:nvPr/>
        </p:nvSpPr>
        <p:spPr>
          <a:xfrm>
            <a:off x="5943313" y="3252699"/>
            <a:ext cx="8096" cy="857"/>
          </a:xfrm>
          <a:custGeom>
            <a:avLst/>
            <a:gdLst>
              <a:gd name="connsiteX0" fmla="*/ 0 w 8096"/>
              <a:gd name="connsiteY0" fmla="*/ 857 h 857"/>
              <a:gd name="connsiteX1" fmla="*/ 8096 w 8096"/>
              <a:gd name="connsiteY1" fmla="*/ 857 h 857"/>
              <a:gd name="connsiteX2" fmla="*/ 0 w 8096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857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rgbClr val="FFFFFF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631EEF1-030B-D12A-CF6E-E6652F6E6B24}"/>
              </a:ext>
            </a:extLst>
          </p:cNvPr>
          <p:cNvSpPr/>
          <p:nvPr/>
        </p:nvSpPr>
        <p:spPr>
          <a:xfrm>
            <a:off x="5943313" y="3251977"/>
            <a:ext cx="8096" cy="1578"/>
          </a:xfrm>
          <a:custGeom>
            <a:avLst/>
            <a:gdLst>
              <a:gd name="connsiteX0" fmla="*/ 0 w 8096"/>
              <a:gd name="connsiteY0" fmla="*/ 1579 h 1578"/>
              <a:gd name="connsiteX1" fmla="*/ 8096 w 8096"/>
              <a:gd name="connsiteY1" fmla="*/ 1579 h 1578"/>
              <a:gd name="connsiteX2" fmla="*/ 0 w 8096"/>
              <a:gd name="connsiteY2" fmla="*/ 1579 h 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1578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rgbClr val="FFFFFF"/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0012A1E-28AA-E521-B656-ED2BA4A3E087}"/>
              </a:ext>
            </a:extLst>
          </p:cNvPr>
          <p:cNvSpPr/>
          <p:nvPr/>
        </p:nvSpPr>
        <p:spPr>
          <a:xfrm>
            <a:off x="5956839" y="3252699"/>
            <a:ext cx="6762" cy="857"/>
          </a:xfrm>
          <a:custGeom>
            <a:avLst/>
            <a:gdLst>
              <a:gd name="connsiteX0" fmla="*/ 0 w 6762"/>
              <a:gd name="connsiteY0" fmla="*/ 857 h 857"/>
              <a:gd name="connsiteX1" fmla="*/ 6763 w 6762"/>
              <a:gd name="connsiteY1" fmla="*/ 857 h 857"/>
              <a:gd name="connsiteX2" fmla="*/ 0 w 6762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857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rgbClr val="FFFFFF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0E7EAC4-16BE-9F14-7F8A-D62D087EB35B}"/>
              </a:ext>
            </a:extLst>
          </p:cNvPr>
          <p:cNvSpPr/>
          <p:nvPr/>
        </p:nvSpPr>
        <p:spPr>
          <a:xfrm>
            <a:off x="5956839" y="3252052"/>
            <a:ext cx="6762" cy="1503"/>
          </a:xfrm>
          <a:custGeom>
            <a:avLst/>
            <a:gdLst>
              <a:gd name="connsiteX0" fmla="*/ 0 w 6762"/>
              <a:gd name="connsiteY0" fmla="*/ 1504 h 1503"/>
              <a:gd name="connsiteX1" fmla="*/ 6763 w 6762"/>
              <a:gd name="connsiteY1" fmla="*/ 1504 h 1503"/>
              <a:gd name="connsiteX2" fmla="*/ 0 w 6762"/>
              <a:gd name="connsiteY2" fmla="*/ 1504 h 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1503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rgbClr val="FFFFFF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D93DA-7362-88DB-1178-043B0197C6E0}"/>
              </a:ext>
            </a:extLst>
          </p:cNvPr>
          <p:cNvCxnSpPr>
            <a:cxnSpLocks/>
          </p:cNvCxnSpPr>
          <p:nvPr/>
        </p:nvCxnSpPr>
        <p:spPr>
          <a:xfrm>
            <a:off x="3287713" y="2969712"/>
            <a:ext cx="8496300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A199681-2294-F9B7-4824-2BE6E7A88CDA}"/>
              </a:ext>
            </a:extLst>
          </p:cNvPr>
          <p:cNvGrpSpPr/>
          <p:nvPr/>
        </p:nvGrpSpPr>
        <p:grpSpPr>
          <a:xfrm>
            <a:off x="3282623" y="2527338"/>
            <a:ext cx="313036" cy="246527"/>
            <a:chOff x="3309834" y="2990826"/>
            <a:chExt cx="313036" cy="246527"/>
          </a:xfrm>
        </p:grpSpPr>
        <p:sp>
          <p:nvSpPr>
            <p:cNvPr id="46" name="Graphic 78">
              <a:extLst>
                <a:ext uri="{FF2B5EF4-FFF2-40B4-BE49-F238E27FC236}">
                  <a16:creationId xmlns:a16="http://schemas.microsoft.com/office/drawing/2014/main" id="{99881D78-2B87-E12B-49E9-D3F730AF9CA4}"/>
                </a:ext>
              </a:extLst>
            </p:cNvPr>
            <p:cNvSpPr/>
            <p:nvPr/>
          </p:nvSpPr>
          <p:spPr>
            <a:xfrm>
              <a:off x="3407028" y="2999226"/>
              <a:ext cx="215842" cy="238127"/>
            </a:xfrm>
            <a:custGeom>
              <a:avLst/>
              <a:gdLst>
                <a:gd name="connsiteX0" fmla="*/ 115527 w 116064"/>
                <a:gd name="connsiteY0" fmla="*/ 108391 h 128047"/>
                <a:gd name="connsiteX1" fmla="*/ 94646 w 116064"/>
                <a:gd name="connsiteY1" fmla="*/ 71344 h 128047"/>
                <a:gd name="connsiteX2" fmla="*/ 79582 w 116064"/>
                <a:gd name="connsiteY2" fmla="*/ 62465 h 128047"/>
                <a:gd name="connsiteX3" fmla="*/ 84052 w 116064"/>
                <a:gd name="connsiteY3" fmla="*/ 11702 h 128047"/>
                <a:gd name="connsiteX4" fmla="*/ 35187 w 116064"/>
                <a:gd name="connsiteY4" fmla="*/ 8640 h 128047"/>
                <a:gd name="connsiteX5" fmla="*/ 23308 w 116064"/>
                <a:gd name="connsiteY5" fmla="*/ 32889 h 128047"/>
                <a:gd name="connsiteX6" fmla="*/ 36534 w 116064"/>
                <a:gd name="connsiteY6" fmla="*/ 62404 h 128047"/>
                <a:gd name="connsiteX7" fmla="*/ 35432 w 116064"/>
                <a:gd name="connsiteY7" fmla="*/ 62894 h 128047"/>
                <a:gd name="connsiteX8" fmla="*/ 4448 w 116064"/>
                <a:gd name="connsiteY8" fmla="*/ 94123 h 128047"/>
                <a:gd name="connsiteX9" fmla="*/ 100 w 116064"/>
                <a:gd name="connsiteY9" fmla="*/ 122842 h 128047"/>
                <a:gd name="connsiteX10" fmla="*/ 1631 w 116064"/>
                <a:gd name="connsiteY10" fmla="*/ 126210 h 128047"/>
                <a:gd name="connsiteX11" fmla="*/ 6407 w 116064"/>
                <a:gd name="connsiteY11" fmla="*/ 128047 h 128047"/>
                <a:gd name="connsiteX12" fmla="*/ 109648 w 116064"/>
                <a:gd name="connsiteY12" fmla="*/ 128047 h 128047"/>
                <a:gd name="connsiteX13" fmla="*/ 110995 w 116064"/>
                <a:gd name="connsiteY13" fmla="*/ 127986 h 128047"/>
                <a:gd name="connsiteX14" fmla="*/ 116016 w 116064"/>
                <a:gd name="connsiteY14" fmla="*/ 122475 h 128047"/>
                <a:gd name="connsiteX15" fmla="*/ 115465 w 116064"/>
                <a:gd name="connsiteY15" fmla="*/ 108330 h 128047"/>
                <a:gd name="connsiteX16" fmla="*/ 34881 w 116064"/>
                <a:gd name="connsiteY16" fmla="*/ 35094 h 128047"/>
                <a:gd name="connsiteX17" fmla="*/ 57721 w 116064"/>
                <a:gd name="connsiteY17" fmla="*/ 11702 h 128047"/>
                <a:gd name="connsiteX18" fmla="*/ 81235 w 116064"/>
                <a:gd name="connsiteY18" fmla="*/ 34971 h 128047"/>
                <a:gd name="connsiteX19" fmla="*/ 57966 w 116064"/>
                <a:gd name="connsiteY19" fmla="*/ 58240 h 128047"/>
                <a:gd name="connsiteX20" fmla="*/ 34881 w 116064"/>
                <a:gd name="connsiteY20" fmla="*/ 35094 h 128047"/>
                <a:gd name="connsiteX21" fmla="*/ 103280 w 116064"/>
                <a:gd name="connsiteY21" fmla="*/ 116413 h 128047"/>
                <a:gd name="connsiteX22" fmla="*/ 57966 w 116064"/>
                <a:gd name="connsiteY22" fmla="*/ 116413 h 128047"/>
                <a:gd name="connsiteX23" fmla="*/ 13082 w 116064"/>
                <a:gd name="connsiteY23" fmla="*/ 116413 h 128047"/>
                <a:gd name="connsiteX24" fmla="*/ 11612 w 116064"/>
                <a:gd name="connsiteY24" fmla="*/ 114943 h 128047"/>
                <a:gd name="connsiteX25" fmla="*/ 41494 w 116064"/>
                <a:gd name="connsiteY25" fmla="*/ 72936 h 128047"/>
                <a:gd name="connsiteX26" fmla="*/ 103219 w 116064"/>
                <a:gd name="connsiteY26" fmla="*/ 105697 h 128047"/>
                <a:gd name="connsiteX27" fmla="*/ 104443 w 116064"/>
                <a:gd name="connsiteY27" fmla="*/ 115127 h 128047"/>
                <a:gd name="connsiteX28" fmla="*/ 103219 w 116064"/>
                <a:gd name="connsiteY28" fmla="*/ 116351 h 12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6064" h="128047">
                  <a:moveTo>
                    <a:pt x="115527" y="108391"/>
                  </a:moveTo>
                  <a:cubicBezTo>
                    <a:pt x="113261" y="93389"/>
                    <a:pt x="106280" y="81019"/>
                    <a:pt x="94646" y="71344"/>
                  </a:cubicBezTo>
                  <a:cubicBezTo>
                    <a:pt x="90176" y="67609"/>
                    <a:pt x="85154" y="64731"/>
                    <a:pt x="79582" y="62465"/>
                  </a:cubicBezTo>
                  <a:cubicBezTo>
                    <a:pt x="95932" y="49177"/>
                    <a:pt x="96973" y="26153"/>
                    <a:pt x="84052" y="11702"/>
                  </a:cubicBezTo>
                  <a:cubicBezTo>
                    <a:pt x="71315" y="-2627"/>
                    <a:pt x="49516" y="-3974"/>
                    <a:pt x="35187" y="8640"/>
                  </a:cubicBezTo>
                  <a:cubicBezTo>
                    <a:pt x="27900" y="15070"/>
                    <a:pt x="23859" y="23214"/>
                    <a:pt x="23308" y="32889"/>
                  </a:cubicBezTo>
                  <a:cubicBezTo>
                    <a:pt x="22696" y="44891"/>
                    <a:pt x="27288" y="54689"/>
                    <a:pt x="36534" y="62404"/>
                  </a:cubicBezTo>
                  <a:cubicBezTo>
                    <a:pt x="36106" y="62588"/>
                    <a:pt x="35800" y="62771"/>
                    <a:pt x="35432" y="62894"/>
                  </a:cubicBezTo>
                  <a:cubicBezTo>
                    <a:pt x="20981" y="69201"/>
                    <a:pt x="10694" y="79611"/>
                    <a:pt x="4448" y="94123"/>
                  </a:cubicBezTo>
                  <a:cubicBezTo>
                    <a:pt x="529" y="103370"/>
                    <a:pt x="-329" y="112984"/>
                    <a:pt x="100" y="122842"/>
                  </a:cubicBezTo>
                  <a:cubicBezTo>
                    <a:pt x="100" y="124189"/>
                    <a:pt x="712" y="125292"/>
                    <a:pt x="1631" y="126210"/>
                  </a:cubicBezTo>
                  <a:cubicBezTo>
                    <a:pt x="2917" y="127557"/>
                    <a:pt x="4570" y="128047"/>
                    <a:pt x="6407" y="128047"/>
                  </a:cubicBezTo>
                  <a:cubicBezTo>
                    <a:pt x="40821" y="128047"/>
                    <a:pt x="75234" y="128047"/>
                    <a:pt x="109648" y="128047"/>
                  </a:cubicBezTo>
                  <a:cubicBezTo>
                    <a:pt x="110077" y="128047"/>
                    <a:pt x="110567" y="128047"/>
                    <a:pt x="110995" y="127986"/>
                  </a:cubicBezTo>
                  <a:cubicBezTo>
                    <a:pt x="113935" y="127557"/>
                    <a:pt x="116016" y="125414"/>
                    <a:pt x="116016" y="122475"/>
                  </a:cubicBezTo>
                  <a:cubicBezTo>
                    <a:pt x="116078" y="117760"/>
                    <a:pt x="116200" y="113045"/>
                    <a:pt x="115465" y="108330"/>
                  </a:cubicBezTo>
                  <a:close/>
                  <a:moveTo>
                    <a:pt x="34881" y="35094"/>
                  </a:moveTo>
                  <a:cubicBezTo>
                    <a:pt x="34881" y="22234"/>
                    <a:pt x="45107" y="11763"/>
                    <a:pt x="57721" y="11702"/>
                  </a:cubicBezTo>
                  <a:cubicBezTo>
                    <a:pt x="70764" y="11641"/>
                    <a:pt x="81174" y="21928"/>
                    <a:pt x="81235" y="34971"/>
                  </a:cubicBezTo>
                  <a:cubicBezTo>
                    <a:pt x="81297" y="47769"/>
                    <a:pt x="70826" y="58240"/>
                    <a:pt x="57966" y="58240"/>
                  </a:cubicBezTo>
                  <a:cubicBezTo>
                    <a:pt x="45291" y="58240"/>
                    <a:pt x="34881" y="47769"/>
                    <a:pt x="34881" y="35094"/>
                  </a:cubicBezTo>
                  <a:close/>
                  <a:moveTo>
                    <a:pt x="103280" y="116413"/>
                  </a:moveTo>
                  <a:cubicBezTo>
                    <a:pt x="88155" y="116413"/>
                    <a:pt x="73091" y="116413"/>
                    <a:pt x="57966" y="116413"/>
                  </a:cubicBezTo>
                  <a:cubicBezTo>
                    <a:pt x="42842" y="116413"/>
                    <a:pt x="28023" y="116413"/>
                    <a:pt x="13082" y="116413"/>
                  </a:cubicBezTo>
                  <a:cubicBezTo>
                    <a:pt x="11918" y="116413"/>
                    <a:pt x="11551" y="116229"/>
                    <a:pt x="11612" y="114943"/>
                  </a:cubicBezTo>
                  <a:cubicBezTo>
                    <a:pt x="13021" y="94797"/>
                    <a:pt x="22879" y="80529"/>
                    <a:pt x="41494" y="72936"/>
                  </a:cubicBezTo>
                  <a:cubicBezTo>
                    <a:pt x="67274" y="62465"/>
                    <a:pt x="97156" y="78509"/>
                    <a:pt x="103219" y="105697"/>
                  </a:cubicBezTo>
                  <a:cubicBezTo>
                    <a:pt x="103892" y="108820"/>
                    <a:pt x="104259" y="111943"/>
                    <a:pt x="104443" y="115127"/>
                  </a:cubicBezTo>
                  <a:cubicBezTo>
                    <a:pt x="104504" y="116229"/>
                    <a:pt x="104198" y="116351"/>
                    <a:pt x="103219" y="116351"/>
                  </a:cubicBezTo>
                  <a:close/>
                </a:path>
              </a:pathLst>
            </a:custGeom>
            <a:solidFill>
              <a:srgbClr val="B4B5B2"/>
            </a:solidFill>
            <a:ln w="60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rgbClr val="FFFFFF"/>
                </a:solidFill>
              </a:endParaRPr>
            </a:p>
          </p:txBody>
        </p:sp>
        <p:pic>
          <p:nvPicPr>
            <p:cNvPr id="48" name="Graphic 47" descr="Add with solid fill">
              <a:extLst>
                <a:ext uri="{FF2B5EF4-FFF2-40B4-BE49-F238E27FC236}">
                  <a16:creationId xmlns:a16="http://schemas.microsoft.com/office/drawing/2014/main" id="{B7F712BE-E3CE-C76A-67E8-5029B0391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9834" y="2990826"/>
              <a:ext cx="127463" cy="127463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F99704-9C27-2873-9C3D-6F59808004D7}"/>
              </a:ext>
            </a:extLst>
          </p:cNvPr>
          <p:cNvGrpSpPr/>
          <p:nvPr/>
        </p:nvGrpSpPr>
        <p:grpSpPr>
          <a:xfrm>
            <a:off x="3825080" y="2634830"/>
            <a:ext cx="234616" cy="45719"/>
            <a:chOff x="249382" y="221673"/>
            <a:chExt cx="234616" cy="45719"/>
          </a:xfrm>
          <a:solidFill>
            <a:srgbClr val="B4B5B2"/>
          </a:solidFill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B7B167F-4167-0978-E8FD-4722185AE5EB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D9D4210-23E0-E42F-33D1-91FBE9BBF1B2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C86B5FC-9245-D2ED-DD22-A728FE045334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FFFF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8B6EF03-8F3E-3607-3A1C-1F678C9186EF}"/>
              </a:ext>
            </a:extLst>
          </p:cNvPr>
          <p:cNvSpPr txBox="1"/>
          <p:nvPr/>
        </p:nvSpPr>
        <p:spPr>
          <a:xfrm>
            <a:off x="3216685" y="3045407"/>
            <a:ext cx="857526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b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Our vision is to create a personalized music experience that adapts to how users feel in the moment. Instead of scrolling, searching, or debating what to play, users can simply select their mood; and the platform will generate a playlist that matches their emotional state.</a:t>
            </a:r>
          </a:p>
          <a:p>
            <a:endParaRPr lang="en-CA" sz="1200">
              <a:solidFill>
                <a:srgbClr val="FFFFFF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B56885A-E1F6-9657-B73E-63BA2B77CF7F}"/>
              </a:ext>
            </a:extLst>
          </p:cNvPr>
          <p:cNvSpPr txBox="1"/>
          <p:nvPr/>
        </p:nvSpPr>
        <p:spPr>
          <a:xfrm>
            <a:off x="3221704" y="4836622"/>
            <a:ext cx="4044286" cy="17248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b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This playlist is tailored using a combination of the user’s existing music library and new songs recommended through machine-learning-powered discovery. The result is a listening experience that feels familiar yet exciting, balancing comfort with exploration.</a:t>
            </a:r>
            <a:endParaRPr lang="en-IN" sz="1200" b="1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7A5FAC3-E100-BF32-3FC6-25618C52AB57}"/>
              </a:ext>
            </a:extLst>
          </p:cNvPr>
          <p:cNvSpPr txBox="1"/>
          <p:nvPr/>
        </p:nvSpPr>
        <p:spPr>
          <a:xfrm>
            <a:off x="7553115" y="4029168"/>
            <a:ext cx="48364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b="1">
                <a:solidFill>
                  <a:srgbClr val="FFFFFF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Transforming Listening Into an Emotional Experience</a:t>
            </a:r>
            <a:endParaRPr lang="en-IN" sz="2200" b="1">
              <a:solidFill>
                <a:srgbClr val="FFFFFF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0CB58F2-034B-BA15-CF75-E681C76E3879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8" name="TextBox 97">
            <a:hlinkClick r:id="rId4" action="ppaction://hlinksldjump"/>
            <a:extLst>
              <a:ext uri="{FF2B5EF4-FFF2-40B4-BE49-F238E27FC236}">
                <a16:creationId xmlns:a16="http://schemas.microsoft.com/office/drawing/2014/main" id="{A51549B7-AEC0-878A-A316-ABC74091A2CE}"/>
              </a:ext>
            </a:extLst>
          </p:cNvPr>
          <p:cNvSpPr txBox="1"/>
          <p:nvPr/>
        </p:nvSpPr>
        <p:spPr>
          <a:xfrm>
            <a:off x="869323" y="845770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Problem Statement</a:t>
            </a:r>
          </a:p>
        </p:txBody>
      </p:sp>
      <p:sp>
        <p:nvSpPr>
          <p:cNvPr id="102" name="Graphic 14">
            <a:hlinkClick r:id="rId4" action="ppaction://hlinksldjump"/>
            <a:extLst>
              <a:ext uri="{FF2B5EF4-FFF2-40B4-BE49-F238E27FC236}">
                <a16:creationId xmlns:a16="http://schemas.microsoft.com/office/drawing/2014/main" id="{8389E40C-623A-F634-E131-F47DEA7F00B3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TextBox 108">
            <a:hlinkClick r:id="rId5" action="ppaction://hlinksldjump"/>
            <a:extLst>
              <a:ext uri="{FF2B5EF4-FFF2-40B4-BE49-F238E27FC236}">
                <a16:creationId xmlns:a16="http://schemas.microsoft.com/office/drawing/2014/main" id="{D8FBC0E9-9DAD-C6C5-AE2D-3DE24F9DA5EA}"/>
              </a:ext>
            </a:extLst>
          </p:cNvPr>
          <p:cNvSpPr txBox="1"/>
          <p:nvPr/>
        </p:nvSpPr>
        <p:spPr>
          <a:xfrm>
            <a:off x="869323" y="1302704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Vision</a:t>
            </a:r>
          </a:p>
        </p:txBody>
      </p:sp>
      <p:sp>
        <p:nvSpPr>
          <p:cNvPr id="112" name="Graphic 19">
            <a:hlinkClick r:id="rId5" action="ppaction://hlinksldjump"/>
            <a:extLst>
              <a:ext uri="{FF2B5EF4-FFF2-40B4-BE49-F238E27FC236}">
                <a16:creationId xmlns:a16="http://schemas.microsoft.com/office/drawing/2014/main" id="{56BFA118-41DE-DFC5-3701-B919508DEDA2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TextBox 112">
            <a:hlinkClick r:id="rId6" action="ppaction://hlinksldjump"/>
            <a:extLst>
              <a:ext uri="{FF2B5EF4-FFF2-40B4-BE49-F238E27FC236}">
                <a16:creationId xmlns:a16="http://schemas.microsoft.com/office/drawing/2014/main" id="{F7A23EC3-C4B6-F405-5D14-451E05C6D697}"/>
              </a:ext>
            </a:extLst>
          </p:cNvPr>
          <p:cNvSpPr txBox="1"/>
          <p:nvPr/>
        </p:nvSpPr>
        <p:spPr>
          <a:xfrm>
            <a:off x="869323" y="175178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Exploration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C7FBD73-9035-1FF2-480D-3C5547B91957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15" name="Freeform: Shape 26">
              <a:hlinkClick r:id="rId6" action="ppaction://hlinksldjump"/>
              <a:extLst>
                <a:ext uri="{FF2B5EF4-FFF2-40B4-BE49-F238E27FC236}">
                  <a16:creationId xmlns:a16="http://schemas.microsoft.com/office/drawing/2014/main" id="{091D8CE2-0E1A-D98A-D932-58795314B162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27">
              <a:hlinkClick r:id="rId6" action="ppaction://hlinksldjump"/>
              <a:extLst>
                <a:ext uri="{FF2B5EF4-FFF2-40B4-BE49-F238E27FC236}">
                  <a16:creationId xmlns:a16="http://schemas.microsoft.com/office/drawing/2014/main" id="{63A8E116-BB62-90FA-BCB9-C2AEC436B6DA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28">
              <a:hlinkClick r:id="rId6" action="ppaction://hlinksldjump"/>
              <a:extLst>
                <a:ext uri="{FF2B5EF4-FFF2-40B4-BE49-F238E27FC236}">
                  <a16:creationId xmlns:a16="http://schemas.microsoft.com/office/drawing/2014/main" id="{D4793EFF-0646-9A95-042A-CC6727058194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8" name="TextBox 117">
            <a:hlinkClick r:id="rId7" action="ppaction://hlinksldjump"/>
            <a:extLst>
              <a:ext uri="{FF2B5EF4-FFF2-40B4-BE49-F238E27FC236}">
                <a16:creationId xmlns:a16="http://schemas.microsoft.com/office/drawing/2014/main" id="{52349469-5B80-1EE3-A601-664505A12F74}"/>
              </a:ext>
            </a:extLst>
          </p:cNvPr>
          <p:cNvSpPr txBox="1"/>
          <p:nvPr/>
        </p:nvSpPr>
        <p:spPr>
          <a:xfrm>
            <a:off x="869323" y="2200874"/>
            <a:ext cx="1340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 Cleaning 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D529A23-379D-FEF4-40E4-28B85A837C5D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120" name="Rectangle: Rounded Corners 40">
              <a:hlinkClick r:id="rId7" action="ppaction://hlinksldjump"/>
              <a:extLst>
                <a:ext uri="{FF2B5EF4-FFF2-40B4-BE49-F238E27FC236}">
                  <a16:creationId xmlns:a16="http://schemas.microsoft.com/office/drawing/2014/main" id="{A0CDD140-6D94-2057-24CD-D0E111D2B147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1" name="Graphic 120" descr="Add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C05454A9-3976-B46E-009E-07CA91633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3CDBE5A-B144-2D58-8E4F-079DA85A391C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123" name="Rectangle: Rounded Corners 48">
              <a:hlinkClick r:id="rId10" action="ppaction://hlinksldjump"/>
              <a:extLst>
                <a:ext uri="{FF2B5EF4-FFF2-40B4-BE49-F238E27FC236}">
                  <a16:creationId xmlns:a16="http://schemas.microsoft.com/office/drawing/2014/main" id="{5AAE83A4-2F69-8B29-AD81-6DBD73372C04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4" name="Graphic 51" descr="Heart with solid fill">
              <a:hlinkClick r:id="rId10" action="ppaction://hlinksldjump"/>
              <a:extLst>
                <a:ext uri="{FF2B5EF4-FFF2-40B4-BE49-F238E27FC236}">
                  <a16:creationId xmlns:a16="http://schemas.microsoft.com/office/drawing/2014/main" id="{64AC8C03-D49C-91AB-CD52-40C98F156083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25" name="TextBox 124">
            <a:hlinkClick r:id="rId10" action="ppaction://hlinksldjump"/>
            <a:extLst>
              <a:ext uri="{FF2B5EF4-FFF2-40B4-BE49-F238E27FC236}">
                <a16:creationId xmlns:a16="http://schemas.microsoft.com/office/drawing/2014/main" id="{0CE49BAE-9C0E-F6DD-F19F-224240A12679}"/>
              </a:ext>
            </a:extLst>
          </p:cNvPr>
          <p:cNvSpPr txBox="1"/>
          <p:nvPr/>
        </p:nvSpPr>
        <p:spPr>
          <a:xfrm>
            <a:off x="869323" y="2649959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Feature Engineering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0F23B42-6EB6-A3FF-8B0F-24E986EFE51C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hlinkClick r:id="rId11" action="ppaction://hlinksldjump"/>
            <a:extLst>
              <a:ext uri="{FF2B5EF4-FFF2-40B4-BE49-F238E27FC236}">
                <a16:creationId xmlns:a16="http://schemas.microsoft.com/office/drawing/2014/main" id="{67594328-C173-E90F-CDA0-1A7FFCB366F6}"/>
              </a:ext>
            </a:extLst>
          </p:cNvPr>
          <p:cNvSpPr txBox="1"/>
          <p:nvPr/>
        </p:nvSpPr>
        <p:spPr>
          <a:xfrm>
            <a:off x="869323" y="3479247"/>
            <a:ext cx="1447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Model Selection </a:t>
            </a:r>
          </a:p>
        </p:txBody>
      </p:sp>
      <p:sp>
        <p:nvSpPr>
          <p:cNvPr id="128" name="Freeform: Shape 49">
            <a:hlinkClick r:id="rId11" action="ppaction://hlinksldjump"/>
            <a:extLst>
              <a:ext uri="{FF2B5EF4-FFF2-40B4-BE49-F238E27FC236}">
                <a16:creationId xmlns:a16="http://schemas.microsoft.com/office/drawing/2014/main" id="{4639C0E8-C4FD-E605-A37D-CB0F65090737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TextBox 128">
            <a:hlinkClick r:id="rId12" action="ppaction://hlinksldjump"/>
            <a:extLst>
              <a:ext uri="{FF2B5EF4-FFF2-40B4-BE49-F238E27FC236}">
                <a16:creationId xmlns:a16="http://schemas.microsoft.com/office/drawing/2014/main" id="{858B4F5C-1468-7527-EB49-4958EC711D84}"/>
              </a:ext>
            </a:extLst>
          </p:cNvPr>
          <p:cNvSpPr txBox="1"/>
          <p:nvPr/>
        </p:nvSpPr>
        <p:spPr>
          <a:xfrm>
            <a:off x="869323" y="3932014"/>
            <a:ext cx="2089033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/>
                <a:cs typeface="Poppins Medium"/>
              </a:rPr>
              <a:t>Hyperparameter Tuning </a:t>
            </a:r>
          </a:p>
        </p:txBody>
      </p:sp>
      <p:sp>
        <p:nvSpPr>
          <p:cNvPr id="130" name="Freeform: Shape 57">
            <a:hlinkClick r:id="rId12" action="ppaction://hlinksldjump"/>
            <a:extLst>
              <a:ext uri="{FF2B5EF4-FFF2-40B4-BE49-F238E27FC236}">
                <a16:creationId xmlns:a16="http://schemas.microsoft.com/office/drawing/2014/main" id="{C8B12B06-66DC-7D92-3E0E-D1A795356756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TextBox 130">
            <a:hlinkClick r:id="rId13" action="ppaction://hlinksldjump"/>
            <a:extLst>
              <a:ext uri="{FF2B5EF4-FFF2-40B4-BE49-F238E27FC236}">
                <a16:creationId xmlns:a16="http://schemas.microsoft.com/office/drawing/2014/main" id="{CE278F7C-4E1D-D773-6B3E-8C358B7ED0CC}"/>
              </a:ext>
            </a:extLst>
          </p:cNvPr>
          <p:cNvSpPr txBox="1"/>
          <p:nvPr/>
        </p:nvSpPr>
        <p:spPr>
          <a:xfrm>
            <a:off x="869323" y="4384781"/>
            <a:ext cx="2145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Results &amp; Cluster Naming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F71CA69-4D04-2E5B-27E1-0ADF2FC340A3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33" name="Freeform: Shape 63">
              <a:hlinkClick r:id="rId13" action="ppaction://hlinksldjump"/>
              <a:extLst>
                <a:ext uri="{FF2B5EF4-FFF2-40B4-BE49-F238E27FC236}">
                  <a16:creationId xmlns:a16="http://schemas.microsoft.com/office/drawing/2014/main" id="{01F1B5C9-F568-CC46-8A38-D7E4364AB674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78">
              <a:hlinkClick r:id="rId13" action="ppaction://hlinksldjump"/>
              <a:extLst>
                <a:ext uri="{FF2B5EF4-FFF2-40B4-BE49-F238E27FC236}">
                  <a16:creationId xmlns:a16="http://schemas.microsoft.com/office/drawing/2014/main" id="{9F86FB89-C3F3-5EFE-D04C-FFED80C7B56C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46D2B09-D714-6001-1381-D158C53C2EB3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37" name="Freeform: Shape 93">
              <a:hlinkClick r:id="rId14" action="ppaction://hlinksldjump"/>
              <a:extLst>
                <a:ext uri="{FF2B5EF4-FFF2-40B4-BE49-F238E27FC236}">
                  <a16:creationId xmlns:a16="http://schemas.microsoft.com/office/drawing/2014/main" id="{143D187D-3530-9DE7-CC66-F6DB75963ED3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95">
              <a:hlinkClick r:id="rId14" action="ppaction://hlinksldjump"/>
              <a:extLst>
                <a:ext uri="{FF2B5EF4-FFF2-40B4-BE49-F238E27FC236}">
                  <a16:creationId xmlns:a16="http://schemas.microsoft.com/office/drawing/2014/main" id="{246D1C44-D612-ED8D-01A1-D0230CADDA0E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39" name="TextBox 138">
            <a:hlinkClick r:id="rId15" action="ppaction://hlinksldjump"/>
            <a:extLst>
              <a:ext uri="{FF2B5EF4-FFF2-40B4-BE49-F238E27FC236}">
                <a16:creationId xmlns:a16="http://schemas.microsoft.com/office/drawing/2014/main" id="{A28B32A4-A849-833E-4485-E0025DDF7A3D}"/>
              </a:ext>
            </a:extLst>
          </p:cNvPr>
          <p:cNvSpPr txBox="1"/>
          <p:nvPr/>
        </p:nvSpPr>
        <p:spPr>
          <a:xfrm>
            <a:off x="869323" y="5290315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Results &amp; Analysis</a:t>
            </a:r>
          </a:p>
        </p:txBody>
      </p:sp>
      <p:sp>
        <p:nvSpPr>
          <p:cNvPr id="140" name="Freeform: Shape 101">
            <a:hlinkClick r:id="rId15" action="ppaction://hlinksldjump"/>
            <a:extLst>
              <a:ext uri="{FF2B5EF4-FFF2-40B4-BE49-F238E27FC236}">
                <a16:creationId xmlns:a16="http://schemas.microsoft.com/office/drawing/2014/main" id="{D7F0950A-B673-B295-7242-D641C3118932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41" name="Graphic 140" descr="Space Saucer with solid fill">
            <a:extLst>
              <a:ext uri="{FF2B5EF4-FFF2-40B4-BE49-F238E27FC236}">
                <a16:creationId xmlns:a16="http://schemas.microsoft.com/office/drawing/2014/main" id="{E928F856-8252-A86C-4696-0E75D038D6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9455" y="5720899"/>
            <a:ext cx="267403" cy="267403"/>
          </a:xfrm>
          <a:prstGeom prst="rect">
            <a:avLst/>
          </a:prstGeom>
        </p:spPr>
      </p:pic>
      <p:sp>
        <p:nvSpPr>
          <p:cNvPr id="142" name="TextBox 141">
            <a:hlinkClick r:id="rId15" action="ppaction://hlinksldjump"/>
            <a:extLst>
              <a:ext uri="{FF2B5EF4-FFF2-40B4-BE49-F238E27FC236}">
                <a16:creationId xmlns:a16="http://schemas.microsoft.com/office/drawing/2014/main" id="{71FB9683-D27E-84DE-08A6-06B4598A3BC0}"/>
              </a:ext>
            </a:extLst>
          </p:cNvPr>
          <p:cNvSpPr txBox="1"/>
          <p:nvPr/>
        </p:nvSpPr>
        <p:spPr>
          <a:xfrm>
            <a:off x="869323" y="5711303"/>
            <a:ext cx="1571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Future Exploration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0D86224-E8A9-58E9-ED67-5AC1E628DD0E}"/>
              </a:ext>
            </a:extLst>
          </p:cNvPr>
          <p:cNvSpPr txBox="1"/>
          <p:nvPr/>
        </p:nvSpPr>
        <p:spPr>
          <a:xfrm>
            <a:off x="7716276" y="4836622"/>
            <a:ext cx="3689381" cy="144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b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blending personalization, emotional context, and music discovery, we aim to transform passive listening into a deeply intuitive and meaningful experience.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200" b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5698807-E5D2-125E-31C7-B92FB9F12F9A}"/>
              </a:ext>
            </a:extLst>
          </p:cNvPr>
          <p:cNvSpPr txBox="1"/>
          <p:nvPr/>
        </p:nvSpPr>
        <p:spPr>
          <a:xfrm>
            <a:off x="10659597" y="328923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Matthieu</a:t>
            </a:r>
          </a:p>
        </p:txBody>
      </p:sp>
      <p:pic>
        <p:nvPicPr>
          <p:cNvPr id="1026" name="Picture 2" descr="My Beautiful Dark Twisted Fantasy (Album Version (Edited)), Kanye West -  Qobuz">
            <a:extLst>
              <a:ext uri="{FF2B5EF4-FFF2-40B4-BE49-F238E27FC236}">
                <a16:creationId xmlns:a16="http://schemas.microsoft.com/office/drawing/2014/main" id="{F03BA1DC-1D1C-066D-F6F4-87436152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623" y="712268"/>
            <a:ext cx="1397326" cy="139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Two men sitting at a table with drinks&#10;&#10;AI-generated content may be incorrect.">
            <a:extLst>
              <a:ext uri="{FF2B5EF4-FFF2-40B4-BE49-F238E27FC236}">
                <a16:creationId xmlns:a16="http://schemas.microsoft.com/office/drawing/2014/main" id="{684D0739-96E9-BDF9-E8EB-B55DE198D9B6}"/>
              </a:ext>
            </a:extLst>
          </p:cNvPr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465928" y="335310"/>
            <a:ext cx="238127" cy="2249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hlinkClick r:id="rId14" action="ppaction://hlinksldjump"/>
            <a:extLst>
              <a:ext uri="{FF2B5EF4-FFF2-40B4-BE49-F238E27FC236}">
                <a16:creationId xmlns:a16="http://schemas.microsoft.com/office/drawing/2014/main" id="{174A92DE-BE0C-85D1-B3D2-585A2DD0A699}"/>
              </a:ext>
            </a:extLst>
          </p:cNvPr>
          <p:cNvSpPr txBox="1"/>
          <p:nvPr/>
        </p:nvSpPr>
        <p:spPr>
          <a:xfrm>
            <a:off x="869323" y="4837548"/>
            <a:ext cx="21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Operational Architecture </a:t>
            </a:r>
          </a:p>
        </p:txBody>
      </p:sp>
    </p:spTree>
    <p:extLst>
      <p:ext uri="{BB962C8B-B14F-4D97-AF65-F5344CB8AC3E}">
        <p14:creationId xmlns:p14="http://schemas.microsoft.com/office/powerpoint/2010/main" val="2051568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CB8E07D-2E0F-6973-FEC6-5C734A5ADE3B}"/>
              </a:ext>
            </a:extLst>
          </p:cNvPr>
          <p:cNvSpPr/>
          <p:nvPr/>
        </p:nvSpPr>
        <p:spPr>
          <a:xfrm>
            <a:off x="3008671" y="2788458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079078" y="1143633"/>
            <a:ext cx="34598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Exploration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C78772-CF0D-FAE7-01E1-5AE6826A2D3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21" name="Oval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3381598-C206-30AD-42BC-5F9AB29C2FCD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26F555F-9904-2E41-F5B3-B4FCA0928F0B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506E3E-B360-F6CC-2884-D76F97DE429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8" name="Oval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D1C0A7E-463D-967C-2847-7EBD6C3D88A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F77C75-4D59-9780-69C6-6137BEDF88E2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1" name="TextBox 90">
            <a:hlinkClick r:id="rId2" action="ppaction://hlinksldjump"/>
            <a:extLst>
              <a:ext uri="{FF2B5EF4-FFF2-40B4-BE49-F238E27FC236}">
                <a16:creationId xmlns:a16="http://schemas.microsoft.com/office/drawing/2014/main" id="{1AAED7D6-FE94-1ECA-AC68-2325A83CFFB7}"/>
              </a:ext>
            </a:extLst>
          </p:cNvPr>
          <p:cNvSpPr txBox="1"/>
          <p:nvPr/>
        </p:nvSpPr>
        <p:spPr>
          <a:xfrm>
            <a:off x="869323" y="845770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Problem Statement</a:t>
            </a:r>
          </a:p>
        </p:txBody>
      </p:sp>
      <p:sp>
        <p:nvSpPr>
          <p:cNvPr id="93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97C071F7-4560-731F-9672-663C7E1F3EF7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highlight>
                <a:srgbClr val="B4B5B2"/>
              </a:highlight>
            </a:endParaRPr>
          </a:p>
        </p:txBody>
      </p:sp>
      <p:sp>
        <p:nvSpPr>
          <p:cNvPr id="94" name="TextBox 93">
            <a:hlinkClick r:id="rId3" action="ppaction://hlinksldjump"/>
            <a:extLst>
              <a:ext uri="{FF2B5EF4-FFF2-40B4-BE49-F238E27FC236}">
                <a16:creationId xmlns:a16="http://schemas.microsoft.com/office/drawing/2014/main" id="{A65DCCC0-EE3E-D9E8-DF64-5A9EE093D248}"/>
              </a:ext>
            </a:extLst>
          </p:cNvPr>
          <p:cNvSpPr txBox="1"/>
          <p:nvPr/>
        </p:nvSpPr>
        <p:spPr>
          <a:xfrm>
            <a:off x="869323" y="1302704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Vision</a:t>
            </a:r>
          </a:p>
        </p:txBody>
      </p:sp>
      <p:sp>
        <p:nvSpPr>
          <p:cNvPr id="95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724B8DEA-CBBC-476D-91C2-BC7CB20A3CAE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TextBox 95">
            <a:hlinkClick r:id="rId4" action="ppaction://hlinksldjump"/>
            <a:extLst>
              <a:ext uri="{FF2B5EF4-FFF2-40B4-BE49-F238E27FC236}">
                <a16:creationId xmlns:a16="http://schemas.microsoft.com/office/drawing/2014/main" id="{953420AC-CBB6-5246-3200-6FEC92FAFF5F}"/>
              </a:ext>
            </a:extLst>
          </p:cNvPr>
          <p:cNvSpPr txBox="1"/>
          <p:nvPr/>
        </p:nvSpPr>
        <p:spPr>
          <a:xfrm>
            <a:off x="869323" y="175178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Exploration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51AC97C-DF86-17BA-2152-4D9645960482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98" name="Freeform: Shape 26">
              <a:hlinkClick r:id="rId4" action="ppaction://hlinksldjump"/>
              <a:extLst>
                <a:ext uri="{FF2B5EF4-FFF2-40B4-BE49-F238E27FC236}">
                  <a16:creationId xmlns:a16="http://schemas.microsoft.com/office/drawing/2014/main" id="{70A726F9-FBF7-9F35-FE34-0158D4C1F0E6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1ED760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27">
              <a:hlinkClick r:id="rId4" action="ppaction://hlinksldjump"/>
              <a:extLst>
                <a:ext uri="{FF2B5EF4-FFF2-40B4-BE49-F238E27FC236}">
                  <a16:creationId xmlns:a16="http://schemas.microsoft.com/office/drawing/2014/main" id="{0509A4A8-C407-8E6A-6DC7-77385D78E742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1ED760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28">
              <a:hlinkClick r:id="rId4" action="ppaction://hlinksldjump"/>
              <a:extLst>
                <a:ext uri="{FF2B5EF4-FFF2-40B4-BE49-F238E27FC236}">
                  <a16:creationId xmlns:a16="http://schemas.microsoft.com/office/drawing/2014/main" id="{ED71A31E-FBF2-26E8-B0C6-34172ACBF339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1ED760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01" name="TextBox 100">
            <a:hlinkClick r:id="rId5" action="ppaction://hlinksldjump"/>
            <a:extLst>
              <a:ext uri="{FF2B5EF4-FFF2-40B4-BE49-F238E27FC236}">
                <a16:creationId xmlns:a16="http://schemas.microsoft.com/office/drawing/2014/main" id="{C604DA9A-A87D-CDB0-B51D-2ED4D3ADD296}"/>
              </a:ext>
            </a:extLst>
          </p:cNvPr>
          <p:cNvSpPr txBox="1"/>
          <p:nvPr/>
        </p:nvSpPr>
        <p:spPr>
          <a:xfrm>
            <a:off x="869323" y="2200874"/>
            <a:ext cx="1340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 Cleaning 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C8E7956-A4C5-27A7-7938-56F53C0A37A7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103" name="Rectangle: Rounded Corners 40">
              <a:hlinkClick r:id="rId5" action="ppaction://hlinksldjump"/>
              <a:extLst>
                <a:ext uri="{FF2B5EF4-FFF2-40B4-BE49-F238E27FC236}">
                  <a16:creationId xmlns:a16="http://schemas.microsoft.com/office/drawing/2014/main" id="{DBDC7701-C517-BC72-D7BE-2356E537B4D3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4" name="Graphic 103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8CDD75E3-47E2-7AF6-6613-B783AB9F9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914A287-393F-5140-2D3A-496C52B5E72D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107" name="Rectangle: Rounded Corners 48">
              <a:hlinkClick r:id="rId8" action="ppaction://hlinksldjump"/>
              <a:extLst>
                <a:ext uri="{FF2B5EF4-FFF2-40B4-BE49-F238E27FC236}">
                  <a16:creationId xmlns:a16="http://schemas.microsoft.com/office/drawing/2014/main" id="{19C22892-9B74-3616-B54B-7D54FC05622A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9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C40E4334-CF3E-4291-DD70-899CE33B9682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2" name="TextBox 111">
            <a:hlinkClick r:id="rId8" action="ppaction://hlinksldjump"/>
            <a:extLst>
              <a:ext uri="{FF2B5EF4-FFF2-40B4-BE49-F238E27FC236}">
                <a16:creationId xmlns:a16="http://schemas.microsoft.com/office/drawing/2014/main" id="{C2B5E87B-0A3F-8420-9847-4E43EBE3D80B}"/>
              </a:ext>
            </a:extLst>
          </p:cNvPr>
          <p:cNvSpPr txBox="1"/>
          <p:nvPr/>
        </p:nvSpPr>
        <p:spPr>
          <a:xfrm>
            <a:off x="869323" y="2649959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Feature Engineering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866B836-8AA0-AB97-06B1-A472DE3D65A4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hlinkClick r:id="rId9" action="ppaction://hlinksldjump"/>
            <a:extLst>
              <a:ext uri="{FF2B5EF4-FFF2-40B4-BE49-F238E27FC236}">
                <a16:creationId xmlns:a16="http://schemas.microsoft.com/office/drawing/2014/main" id="{4FFE58E4-E48D-A554-BA8A-B05317054854}"/>
              </a:ext>
            </a:extLst>
          </p:cNvPr>
          <p:cNvSpPr txBox="1"/>
          <p:nvPr/>
        </p:nvSpPr>
        <p:spPr>
          <a:xfrm>
            <a:off x="869323" y="3479247"/>
            <a:ext cx="1447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Model Selection </a:t>
            </a:r>
          </a:p>
        </p:txBody>
      </p:sp>
      <p:sp>
        <p:nvSpPr>
          <p:cNvPr id="120" name="Freeform: Shape 49">
            <a:hlinkClick r:id="rId9" action="ppaction://hlinksldjump"/>
            <a:extLst>
              <a:ext uri="{FF2B5EF4-FFF2-40B4-BE49-F238E27FC236}">
                <a16:creationId xmlns:a16="http://schemas.microsoft.com/office/drawing/2014/main" id="{E5C52CBA-2075-071F-F338-4A59134DD224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57">
            <a:hlinkClick r:id="rId9" action="ppaction://hlinksldjump"/>
            <a:extLst>
              <a:ext uri="{FF2B5EF4-FFF2-40B4-BE49-F238E27FC236}">
                <a16:creationId xmlns:a16="http://schemas.microsoft.com/office/drawing/2014/main" id="{364A08CC-C9DD-FDAF-9407-916151879988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TextBox 125">
            <a:hlinkClick r:id="rId10" action="ppaction://hlinksldjump"/>
            <a:extLst>
              <a:ext uri="{FF2B5EF4-FFF2-40B4-BE49-F238E27FC236}">
                <a16:creationId xmlns:a16="http://schemas.microsoft.com/office/drawing/2014/main" id="{ADC7BCD8-CF5C-13B3-6BC6-B8D5F680EDF0}"/>
              </a:ext>
            </a:extLst>
          </p:cNvPr>
          <p:cNvSpPr txBox="1"/>
          <p:nvPr/>
        </p:nvSpPr>
        <p:spPr>
          <a:xfrm>
            <a:off x="869323" y="4384781"/>
            <a:ext cx="2145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Results &amp; Cluster Naming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2793CC0-D970-F38A-E0D0-4B307CA97A5C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28" name="Freeform: Shape 63">
              <a:hlinkClick r:id="rId10" action="ppaction://hlinksldjump"/>
              <a:extLst>
                <a:ext uri="{FF2B5EF4-FFF2-40B4-BE49-F238E27FC236}">
                  <a16:creationId xmlns:a16="http://schemas.microsoft.com/office/drawing/2014/main" id="{E8436A93-0E32-A056-9A9F-5624DC7F6840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78">
              <a:hlinkClick r:id="rId10" action="ppaction://hlinksldjump"/>
              <a:extLst>
                <a:ext uri="{FF2B5EF4-FFF2-40B4-BE49-F238E27FC236}">
                  <a16:creationId xmlns:a16="http://schemas.microsoft.com/office/drawing/2014/main" id="{6E035D1E-7E15-068D-D75C-30B8DA3D8BC4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D0CF865-B4FB-374E-60F4-24AAB1259E44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36" name="Freeform: Shape 93">
              <a:hlinkClick r:id="rId10" action="ppaction://hlinksldjump"/>
              <a:extLst>
                <a:ext uri="{FF2B5EF4-FFF2-40B4-BE49-F238E27FC236}">
                  <a16:creationId xmlns:a16="http://schemas.microsoft.com/office/drawing/2014/main" id="{49358C08-B890-242D-BF72-31EF30497ABC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95">
              <a:hlinkClick r:id="rId10" action="ppaction://hlinksldjump"/>
              <a:extLst>
                <a:ext uri="{FF2B5EF4-FFF2-40B4-BE49-F238E27FC236}">
                  <a16:creationId xmlns:a16="http://schemas.microsoft.com/office/drawing/2014/main" id="{0DAAC3A1-F4D7-102B-6466-A21B12E110FC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38" name="TextBox 137">
            <a:hlinkClick r:id="rId11" action="ppaction://hlinksldjump"/>
            <a:extLst>
              <a:ext uri="{FF2B5EF4-FFF2-40B4-BE49-F238E27FC236}">
                <a16:creationId xmlns:a16="http://schemas.microsoft.com/office/drawing/2014/main" id="{4030423B-5DEE-64AA-568D-C0EB01F2CD45}"/>
              </a:ext>
            </a:extLst>
          </p:cNvPr>
          <p:cNvSpPr txBox="1"/>
          <p:nvPr/>
        </p:nvSpPr>
        <p:spPr>
          <a:xfrm>
            <a:off x="869323" y="5290315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Results &amp; Analysis</a:t>
            </a:r>
          </a:p>
        </p:txBody>
      </p:sp>
      <p:sp>
        <p:nvSpPr>
          <p:cNvPr id="139" name="Freeform: Shape 101">
            <a:hlinkClick r:id="rId11" action="ppaction://hlinksldjump"/>
            <a:extLst>
              <a:ext uri="{FF2B5EF4-FFF2-40B4-BE49-F238E27FC236}">
                <a16:creationId xmlns:a16="http://schemas.microsoft.com/office/drawing/2014/main" id="{F52AAAB1-2D2E-D76C-17E2-0DD16BDF192E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40" name="Graphic 139" descr="Space Saucer with solid fill">
            <a:extLst>
              <a:ext uri="{FF2B5EF4-FFF2-40B4-BE49-F238E27FC236}">
                <a16:creationId xmlns:a16="http://schemas.microsoft.com/office/drawing/2014/main" id="{FC7959EE-C22C-727E-08D6-A903A8C1D5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9455" y="5720899"/>
            <a:ext cx="267403" cy="267403"/>
          </a:xfrm>
          <a:prstGeom prst="rect">
            <a:avLst/>
          </a:prstGeom>
        </p:spPr>
      </p:pic>
      <p:sp>
        <p:nvSpPr>
          <p:cNvPr id="141" name="TextBox 140">
            <a:hlinkClick r:id="rId11" action="ppaction://hlinksldjump"/>
            <a:extLst>
              <a:ext uri="{FF2B5EF4-FFF2-40B4-BE49-F238E27FC236}">
                <a16:creationId xmlns:a16="http://schemas.microsoft.com/office/drawing/2014/main" id="{12F5226A-027B-4A4C-ABCD-49B6028D9FA7}"/>
              </a:ext>
            </a:extLst>
          </p:cNvPr>
          <p:cNvSpPr txBox="1"/>
          <p:nvPr/>
        </p:nvSpPr>
        <p:spPr>
          <a:xfrm>
            <a:off x="869323" y="5711303"/>
            <a:ext cx="1571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Future Exploration</a:t>
            </a:r>
          </a:p>
        </p:txBody>
      </p:sp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E9F3A20B-DF8F-738B-CC98-DBF73BC59433}"/>
              </a:ext>
            </a:extLst>
          </p:cNvPr>
          <p:cNvSpPr/>
          <p:nvPr/>
        </p:nvSpPr>
        <p:spPr>
          <a:xfrm rot="16200000">
            <a:off x="5992792" y="760647"/>
            <a:ext cx="676586" cy="5581227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35">
            <a:extLst>
              <a:ext uri="{FF2B5EF4-FFF2-40B4-BE49-F238E27FC236}">
                <a16:creationId xmlns:a16="http://schemas.microsoft.com/office/drawing/2014/main" id="{430BAAA9-7AA1-4EC9-B6EF-BAE6F4373FAC}"/>
              </a:ext>
            </a:extLst>
          </p:cNvPr>
          <p:cNvSpPr/>
          <p:nvPr/>
        </p:nvSpPr>
        <p:spPr>
          <a:xfrm>
            <a:off x="3540471" y="3212968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E54092-855B-C05C-279B-D864DCF33F92}"/>
              </a:ext>
            </a:extLst>
          </p:cNvPr>
          <p:cNvSpPr txBox="1"/>
          <p:nvPr/>
        </p:nvSpPr>
        <p:spPr>
          <a:xfrm>
            <a:off x="3621406" y="3374590"/>
            <a:ext cx="4651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12A3A1-0D9F-76B4-F842-41A0ABB62D57}"/>
              </a:ext>
            </a:extLst>
          </p:cNvPr>
          <p:cNvSpPr txBox="1"/>
          <p:nvPr/>
        </p:nvSpPr>
        <p:spPr>
          <a:xfrm>
            <a:off x="4365640" y="3389978"/>
            <a:ext cx="2986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: Kaggle </a:t>
            </a:r>
            <a:r>
              <a:rPr lang="en-IN" sz="1200" b="1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Sporify</a:t>
            </a:r>
            <a:r>
              <a:rPr lang="en-IN" sz="1200" b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 Tracks 2022</a:t>
            </a:r>
          </a:p>
        </p:txBody>
      </p:sp>
      <p:sp>
        <p:nvSpPr>
          <p:cNvPr id="13" name="Rectangle: Rounded Corners 44">
            <a:extLst>
              <a:ext uri="{FF2B5EF4-FFF2-40B4-BE49-F238E27FC236}">
                <a16:creationId xmlns:a16="http://schemas.microsoft.com/office/drawing/2014/main" id="{1105D7E1-062E-67B9-1739-3C31CAF15A62}"/>
              </a:ext>
            </a:extLst>
          </p:cNvPr>
          <p:cNvSpPr/>
          <p:nvPr/>
        </p:nvSpPr>
        <p:spPr>
          <a:xfrm rot="16200000">
            <a:off x="7012152" y="598842"/>
            <a:ext cx="767023" cy="7710387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45">
            <a:extLst>
              <a:ext uri="{FF2B5EF4-FFF2-40B4-BE49-F238E27FC236}">
                <a16:creationId xmlns:a16="http://schemas.microsoft.com/office/drawing/2014/main" id="{D3E4C26C-06E9-45B9-51DC-3292E741FC01}"/>
              </a:ext>
            </a:extLst>
          </p:cNvPr>
          <p:cNvSpPr/>
          <p:nvPr/>
        </p:nvSpPr>
        <p:spPr>
          <a:xfrm>
            <a:off x="3540471" y="4070525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88B52-DA8D-4C60-22EA-1584C62343DF}"/>
              </a:ext>
            </a:extLst>
          </p:cNvPr>
          <p:cNvSpPr txBox="1"/>
          <p:nvPr/>
        </p:nvSpPr>
        <p:spPr>
          <a:xfrm>
            <a:off x="3589346" y="4232147"/>
            <a:ext cx="5293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51504B-66F4-7839-2DFC-EF3268D3B34A}"/>
              </a:ext>
            </a:extLst>
          </p:cNvPr>
          <p:cNvSpPr txBox="1"/>
          <p:nvPr/>
        </p:nvSpPr>
        <p:spPr>
          <a:xfrm>
            <a:off x="4365640" y="4247535"/>
            <a:ext cx="6885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Columns : </a:t>
            </a:r>
            <a:r>
              <a:rPr lang="en-IN" sz="1200" b="1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track_name</a:t>
            </a:r>
            <a:r>
              <a:rPr lang="en-IN" sz="1200" b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, </a:t>
            </a:r>
            <a:r>
              <a:rPr lang="en-IN" sz="1200" b="1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song_name</a:t>
            </a:r>
            <a:r>
              <a:rPr lang="en-IN" sz="1200" b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, musical features (</a:t>
            </a:r>
            <a:r>
              <a:rPr lang="en-IN" sz="1200" b="1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Acousticness</a:t>
            </a:r>
            <a:r>
              <a:rPr lang="en-IN" sz="1200" b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, tempo, mode,...)</a:t>
            </a:r>
          </a:p>
        </p:txBody>
      </p:sp>
      <p:sp>
        <p:nvSpPr>
          <p:cNvPr id="17" name="Rectangle: Rounded Corners 55">
            <a:extLst>
              <a:ext uri="{FF2B5EF4-FFF2-40B4-BE49-F238E27FC236}">
                <a16:creationId xmlns:a16="http://schemas.microsoft.com/office/drawing/2014/main" id="{5188C1BB-30AB-5752-E918-3710718C0504}"/>
              </a:ext>
            </a:extLst>
          </p:cNvPr>
          <p:cNvSpPr/>
          <p:nvPr/>
        </p:nvSpPr>
        <p:spPr>
          <a:xfrm rot="16200000">
            <a:off x="7409478" y="1059073"/>
            <a:ext cx="631017" cy="8369031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56">
            <a:extLst>
              <a:ext uri="{FF2B5EF4-FFF2-40B4-BE49-F238E27FC236}">
                <a16:creationId xmlns:a16="http://schemas.microsoft.com/office/drawing/2014/main" id="{5968D9B0-8E28-26C2-C36E-3BB1EA33D15A}"/>
              </a:ext>
            </a:extLst>
          </p:cNvPr>
          <p:cNvSpPr/>
          <p:nvPr/>
        </p:nvSpPr>
        <p:spPr>
          <a:xfrm>
            <a:off x="3540471" y="4928081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F581-5079-8DDC-6ABE-A91C9BFEE4CF}"/>
              </a:ext>
            </a:extLst>
          </p:cNvPr>
          <p:cNvSpPr txBox="1"/>
          <p:nvPr/>
        </p:nvSpPr>
        <p:spPr>
          <a:xfrm>
            <a:off x="3586941" y="5089703"/>
            <a:ext cx="5341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31C643-AFC9-8C3B-AA62-FCF2D9942A5D}"/>
              </a:ext>
            </a:extLst>
          </p:cNvPr>
          <p:cNvSpPr txBox="1"/>
          <p:nvPr/>
        </p:nvSpPr>
        <p:spPr>
          <a:xfrm>
            <a:off x="4365640" y="4921750"/>
            <a:ext cx="67268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Assumptions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b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Musical Features alone are enough to capture musical taste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b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Music can be separated into clear mood categories based on musical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b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The genre and music type distribution of the dataset is representative of a true streaming catalogue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b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The first artist featured in the composite artists column is the main </a:t>
            </a:r>
            <a:r>
              <a:rPr lang="en-IN" sz="1200" b="1" err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contributer</a:t>
            </a:r>
            <a:endParaRPr lang="en-IN" sz="1200" b="1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b="1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We assumed that songs with the same title and main contributing artist were duplicates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b="1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  <a:p>
            <a:endParaRPr lang="en-IN" sz="1200" b="1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Rectangle: Rounded Corners 74">
            <a:extLst>
              <a:ext uri="{FF2B5EF4-FFF2-40B4-BE49-F238E27FC236}">
                <a16:creationId xmlns:a16="http://schemas.microsoft.com/office/drawing/2014/main" id="{6B3B3CAB-51D7-D922-4160-EA3EFD17E84F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761E6C-340E-16F1-47D0-745AB7B13C5B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Graphic 78">
            <a:extLst>
              <a:ext uri="{FF2B5EF4-FFF2-40B4-BE49-F238E27FC236}">
                <a16:creationId xmlns:a16="http://schemas.microsoft.com/office/drawing/2014/main" id="{D22C140B-41B8-4D4D-F134-3B1C77368D43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Isosceles Triangle 80">
            <a:extLst>
              <a:ext uri="{FF2B5EF4-FFF2-40B4-BE49-F238E27FC236}">
                <a16:creationId xmlns:a16="http://schemas.microsoft.com/office/drawing/2014/main" id="{0AE7FA4E-6A48-1670-C227-A8F3C8EFD681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0A68BC-AFF4-6C7F-284B-DF891FA822FC}"/>
              </a:ext>
            </a:extLst>
          </p:cNvPr>
          <p:cNvSpPr txBox="1"/>
          <p:nvPr/>
        </p:nvSpPr>
        <p:spPr>
          <a:xfrm>
            <a:off x="10659597" y="328923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Matthieu</a:t>
            </a:r>
          </a:p>
        </p:txBody>
      </p:sp>
      <p:sp>
        <p:nvSpPr>
          <p:cNvPr id="36" name="TextBox 35">
            <a:hlinkClick r:id="rId14" action="ppaction://hlinksldjump"/>
            <a:extLst>
              <a:ext uri="{FF2B5EF4-FFF2-40B4-BE49-F238E27FC236}">
                <a16:creationId xmlns:a16="http://schemas.microsoft.com/office/drawing/2014/main" id="{E6BA00EC-D28D-CCFC-1CB8-B980B5EE696B}"/>
              </a:ext>
            </a:extLst>
          </p:cNvPr>
          <p:cNvSpPr txBox="1"/>
          <p:nvPr/>
        </p:nvSpPr>
        <p:spPr>
          <a:xfrm>
            <a:off x="869323" y="3932014"/>
            <a:ext cx="2089033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/>
                <a:cs typeface="Poppins Medium"/>
              </a:rPr>
              <a:t>Hyperparameter Tuning </a:t>
            </a:r>
          </a:p>
        </p:txBody>
      </p:sp>
      <p:pic>
        <p:nvPicPr>
          <p:cNvPr id="37" name="Picture 36" descr="Two men sitting at a table with drinks&#10;&#10;AI-generated content may be incorrect.">
            <a:extLst>
              <a:ext uri="{FF2B5EF4-FFF2-40B4-BE49-F238E27FC236}">
                <a16:creationId xmlns:a16="http://schemas.microsoft.com/office/drawing/2014/main" id="{2910C7B4-177C-5346-3CD6-2C2C9461AC3E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465928" y="328586"/>
            <a:ext cx="238127" cy="2249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8" name="TextBox 37">
            <a:hlinkClick r:id="rId10" action="ppaction://hlinksldjump"/>
            <a:extLst>
              <a:ext uri="{FF2B5EF4-FFF2-40B4-BE49-F238E27FC236}">
                <a16:creationId xmlns:a16="http://schemas.microsoft.com/office/drawing/2014/main" id="{E75275E9-2EE2-083B-E635-542C31386DCD}"/>
              </a:ext>
            </a:extLst>
          </p:cNvPr>
          <p:cNvSpPr txBox="1"/>
          <p:nvPr/>
        </p:nvSpPr>
        <p:spPr>
          <a:xfrm>
            <a:off x="869323" y="4837548"/>
            <a:ext cx="21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Operational Architecture </a:t>
            </a:r>
          </a:p>
        </p:txBody>
      </p:sp>
    </p:spTree>
    <p:extLst>
      <p:ext uri="{BB962C8B-B14F-4D97-AF65-F5344CB8AC3E}">
        <p14:creationId xmlns:p14="http://schemas.microsoft.com/office/powerpoint/2010/main" val="2124907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65963" y="1836275"/>
            <a:ext cx="134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 Cleaning </a:t>
            </a:r>
          </a:p>
          <a:p>
            <a:endParaRPr lang="en-IN" sz="1200" dirty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20925" y="2032297"/>
            <a:ext cx="6971024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4400">
                <a:solidFill>
                  <a:schemeClr val="bg1"/>
                </a:solidFill>
                <a:latin typeface="Poppins Medium"/>
                <a:cs typeface="Poppins Medium"/>
              </a:rPr>
              <a:t>Global Songs Dataset</a:t>
            </a:r>
            <a:endParaRPr lang="en-US" sz="4400">
              <a:solidFill>
                <a:schemeClr val="bg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D93DA-7362-88DB-1178-043B0197C6E0}"/>
              </a:ext>
            </a:extLst>
          </p:cNvPr>
          <p:cNvCxnSpPr>
            <a:cxnSpLocks/>
          </p:cNvCxnSpPr>
          <p:nvPr/>
        </p:nvCxnSpPr>
        <p:spPr>
          <a:xfrm>
            <a:off x="3462342" y="3711265"/>
            <a:ext cx="8496300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F99704-9C27-2873-9C3D-6F59808004D7}"/>
              </a:ext>
            </a:extLst>
          </p:cNvPr>
          <p:cNvGrpSpPr/>
          <p:nvPr/>
        </p:nvGrpSpPr>
        <p:grpSpPr>
          <a:xfrm>
            <a:off x="4528084" y="3094118"/>
            <a:ext cx="234616" cy="45719"/>
            <a:chOff x="249382" y="221673"/>
            <a:chExt cx="234616" cy="45719"/>
          </a:xfrm>
          <a:solidFill>
            <a:srgbClr val="B4B5B2"/>
          </a:solidFill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B7B167F-4167-0978-E8FD-4722185AE5EB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D9D4210-23E0-E42F-33D1-91FBE9BBF1B2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C86B5FC-9245-D2ED-DD22-A728FE045334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7D384B6-FE5C-EC81-0C13-3070FEAF0FC6}"/>
              </a:ext>
            </a:extLst>
          </p:cNvPr>
          <p:cNvGrpSpPr/>
          <p:nvPr/>
        </p:nvGrpSpPr>
        <p:grpSpPr>
          <a:xfrm>
            <a:off x="3288357" y="2957314"/>
            <a:ext cx="328805" cy="328805"/>
            <a:chOff x="4435965" y="2957314"/>
            <a:chExt cx="328805" cy="32880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D4C6F35-09E0-82B0-59B6-D0FC0E36DB98}"/>
                </a:ext>
              </a:extLst>
            </p:cNvPr>
            <p:cNvSpPr/>
            <p:nvPr/>
          </p:nvSpPr>
          <p:spPr>
            <a:xfrm>
              <a:off x="4435965" y="2957314"/>
              <a:ext cx="328805" cy="328805"/>
            </a:xfrm>
            <a:prstGeom prst="ellipse">
              <a:avLst/>
            </a:prstGeom>
            <a:solidFill>
              <a:srgbClr val="1ED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EC7240B-2388-F0F4-135A-0781FC6F1449}"/>
                </a:ext>
              </a:extLst>
            </p:cNvPr>
            <p:cNvSpPr/>
            <p:nvPr/>
          </p:nvSpPr>
          <p:spPr>
            <a:xfrm rot="19800000">
              <a:off x="4531210" y="3053409"/>
              <a:ext cx="128957" cy="11117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/>
            </a:p>
          </p:txBody>
        </p:sp>
      </p:grpSp>
      <p:sp>
        <p:nvSpPr>
          <p:cNvPr id="40" name="Graphic 38" descr="Heart outline">
            <a:extLst>
              <a:ext uri="{FF2B5EF4-FFF2-40B4-BE49-F238E27FC236}">
                <a16:creationId xmlns:a16="http://schemas.microsoft.com/office/drawing/2014/main" id="{C49DC037-2E1F-5B53-BD34-03E45A272489}"/>
              </a:ext>
            </a:extLst>
          </p:cNvPr>
          <p:cNvSpPr/>
          <p:nvPr/>
        </p:nvSpPr>
        <p:spPr>
          <a:xfrm>
            <a:off x="3807217" y="3043410"/>
            <a:ext cx="163108" cy="154545"/>
          </a:xfrm>
          <a:custGeom>
            <a:avLst/>
            <a:gdLst>
              <a:gd name="connsiteX0" fmla="*/ 485775 w 647700"/>
              <a:gd name="connsiteY0" fmla="*/ 0 h 613695"/>
              <a:gd name="connsiteX1" fmla="*/ 323850 w 647700"/>
              <a:gd name="connsiteY1" fmla="*/ 127921 h 613695"/>
              <a:gd name="connsiteX2" fmla="*/ 161925 w 647700"/>
              <a:gd name="connsiteY2" fmla="*/ 0 h 613695"/>
              <a:gd name="connsiteX3" fmla="*/ 0 w 647700"/>
              <a:gd name="connsiteY3" fmla="*/ 166021 h 613695"/>
              <a:gd name="connsiteX4" fmla="*/ 323850 w 647700"/>
              <a:gd name="connsiteY4" fmla="*/ 613696 h 613695"/>
              <a:gd name="connsiteX5" fmla="*/ 647700 w 647700"/>
              <a:gd name="connsiteY5" fmla="*/ 166021 h 613695"/>
              <a:gd name="connsiteX6" fmla="*/ 485775 w 647700"/>
              <a:gd name="connsiteY6" fmla="*/ 0 h 613695"/>
              <a:gd name="connsiteX7" fmla="*/ 323850 w 647700"/>
              <a:gd name="connsiteY7" fmla="*/ 589378 h 613695"/>
              <a:gd name="connsiteX8" fmla="*/ 19050 w 647700"/>
              <a:gd name="connsiteY8" fmla="*/ 166021 h 613695"/>
              <a:gd name="connsiteX9" fmla="*/ 62446 w 647700"/>
              <a:gd name="connsiteY9" fmla="*/ 65646 h 613695"/>
              <a:gd name="connsiteX10" fmla="*/ 161925 w 647700"/>
              <a:gd name="connsiteY10" fmla="*/ 19050 h 613695"/>
              <a:gd name="connsiteX11" fmla="*/ 306838 w 647700"/>
              <a:gd name="connsiteY11" fmla="*/ 136493 h 613695"/>
              <a:gd name="connsiteX12" fmla="*/ 323850 w 647700"/>
              <a:gd name="connsiteY12" fmla="*/ 170250 h 613695"/>
              <a:gd name="connsiteX13" fmla="*/ 340862 w 647700"/>
              <a:gd name="connsiteY13" fmla="*/ 136493 h 613695"/>
              <a:gd name="connsiteX14" fmla="*/ 485775 w 647700"/>
              <a:gd name="connsiteY14" fmla="*/ 19050 h 613695"/>
              <a:gd name="connsiteX15" fmla="*/ 628650 w 647700"/>
              <a:gd name="connsiteY15" fmla="*/ 166021 h 613695"/>
              <a:gd name="connsiteX16" fmla="*/ 323850 w 647700"/>
              <a:gd name="connsiteY16" fmla="*/ 589378 h 61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47700" h="613695">
                <a:moveTo>
                  <a:pt x="485775" y="0"/>
                </a:moveTo>
                <a:cubicBezTo>
                  <a:pt x="430435" y="0"/>
                  <a:pt x="370751" y="34862"/>
                  <a:pt x="323850" y="127921"/>
                </a:cubicBezTo>
                <a:cubicBezTo>
                  <a:pt x="276958" y="34881"/>
                  <a:pt x="217256" y="0"/>
                  <a:pt x="161925" y="0"/>
                </a:cubicBezTo>
                <a:cubicBezTo>
                  <a:pt x="75657" y="0"/>
                  <a:pt x="0" y="84773"/>
                  <a:pt x="0" y="166021"/>
                </a:cubicBezTo>
                <a:cubicBezTo>
                  <a:pt x="0" y="366046"/>
                  <a:pt x="323850" y="613696"/>
                  <a:pt x="323850" y="613696"/>
                </a:cubicBezTo>
                <a:cubicBezTo>
                  <a:pt x="323850" y="613696"/>
                  <a:pt x="647700" y="366046"/>
                  <a:pt x="647700" y="166021"/>
                </a:cubicBezTo>
                <a:cubicBezTo>
                  <a:pt x="647700" y="84782"/>
                  <a:pt x="572033" y="0"/>
                  <a:pt x="485775" y="0"/>
                </a:cubicBezTo>
                <a:close/>
                <a:moveTo>
                  <a:pt x="323850" y="589378"/>
                </a:moveTo>
                <a:cubicBezTo>
                  <a:pt x="266843" y="543335"/>
                  <a:pt x="19050" y="333499"/>
                  <a:pt x="19050" y="166021"/>
                </a:cubicBezTo>
                <a:cubicBezTo>
                  <a:pt x="20547" y="128334"/>
                  <a:pt x="36017" y="92554"/>
                  <a:pt x="62446" y="65646"/>
                </a:cubicBezTo>
                <a:cubicBezTo>
                  <a:pt x="87887" y="37229"/>
                  <a:pt x="123808" y="20403"/>
                  <a:pt x="161925" y="19050"/>
                </a:cubicBezTo>
                <a:cubicBezTo>
                  <a:pt x="218008" y="19050"/>
                  <a:pt x="268119" y="59665"/>
                  <a:pt x="306838" y="136493"/>
                </a:cubicBezTo>
                <a:lnTo>
                  <a:pt x="323850" y="170250"/>
                </a:lnTo>
                <a:lnTo>
                  <a:pt x="340862" y="136493"/>
                </a:lnTo>
                <a:cubicBezTo>
                  <a:pt x="379581" y="59665"/>
                  <a:pt x="429692" y="19050"/>
                  <a:pt x="485775" y="19050"/>
                </a:cubicBezTo>
                <a:cubicBezTo>
                  <a:pt x="557879" y="19050"/>
                  <a:pt x="628650" y="91850"/>
                  <a:pt x="628650" y="166021"/>
                </a:cubicBezTo>
                <a:cubicBezTo>
                  <a:pt x="628650" y="333499"/>
                  <a:pt x="380857" y="543335"/>
                  <a:pt x="323850" y="589378"/>
                </a:cubicBezTo>
                <a:close/>
              </a:path>
            </a:pathLst>
          </a:custGeom>
          <a:solidFill>
            <a:srgbClr val="B4B5B2"/>
          </a:solidFill>
          <a:ln w="9525" cap="flat">
            <a:solidFill>
              <a:srgbClr val="B4B5B2"/>
            </a:solidFill>
            <a:prstDash val="solid"/>
            <a:miter/>
          </a:ln>
        </p:spPr>
        <p:txBody>
          <a:bodyPr rtlCol="0" anchor="ctr"/>
          <a:lstStyle/>
          <a:p>
            <a:endParaRPr lang="en-IN" b="1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0B5FCB6-0D11-8A0D-996E-9902629C0211}"/>
              </a:ext>
            </a:extLst>
          </p:cNvPr>
          <p:cNvGrpSpPr/>
          <p:nvPr/>
        </p:nvGrpSpPr>
        <p:grpSpPr>
          <a:xfrm>
            <a:off x="4160380" y="3031858"/>
            <a:ext cx="177648" cy="177648"/>
            <a:chOff x="5734050" y="3067050"/>
            <a:chExt cx="723900" cy="723900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3177BE9-EF9E-F631-BE5D-E4DB15D78EBA}"/>
                </a:ext>
              </a:extLst>
            </p:cNvPr>
            <p:cNvSpPr/>
            <p:nvPr/>
          </p:nvSpPr>
          <p:spPr>
            <a:xfrm rot="16200000">
              <a:off x="5876937" y="3267776"/>
              <a:ext cx="438124" cy="322424"/>
            </a:xfrm>
            <a:custGeom>
              <a:avLst/>
              <a:gdLst>
                <a:gd name="connsiteX0" fmla="*/ 438125 w 438124"/>
                <a:gd name="connsiteY0" fmla="*/ 161212 h 322424"/>
                <a:gd name="connsiteX1" fmla="*/ 409550 w 438124"/>
                <a:gd name="connsiteY1" fmla="*/ 189787 h 322424"/>
                <a:gd name="connsiteX2" fmla="*/ 97511 w 438124"/>
                <a:gd name="connsiteY2" fmla="*/ 189787 h 322424"/>
                <a:gd name="connsiteX3" fmla="*/ 182093 w 438124"/>
                <a:gd name="connsiteY3" fmla="*/ 274369 h 322424"/>
                <a:gd name="connsiteX4" fmla="*/ 180667 w 438124"/>
                <a:gd name="connsiteY4" fmla="*/ 314755 h 322424"/>
                <a:gd name="connsiteX5" fmla="*/ 141707 w 438124"/>
                <a:gd name="connsiteY5" fmla="*/ 314755 h 322424"/>
                <a:gd name="connsiteX6" fmla="*/ 8357 w 438124"/>
                <a:gd name="connsiteY6" fmla="*/ 181405 h 322424"/>
                <a:gd name="connsiteX7" fmla="*/ 8357 w 438124"/>
                <a:gd name="connsiteY7" fmla="*/ 141019 h 322424"/>
                <a:gd name="connsiteX8" fmla="*/ 141707 w 438124"/>
                <a:gd name="connsiteY8" fmla="*/ 7669 h 322424"/>
                <a:gd name="connsiteX9" fmla="*/ 182093 w 438124"/>
                <a:gd name="connsiteY9" fmla="*/ 9095 h 322424"/>
                <a:gd name="connsiteX10" fmla="*/ 182093 w 438124"/>
                <a:gd name="connsiteY10" fmla="*/ 48055 h 322424"/>
                <a:gd name="connsiteX11" fmla="*/ 97511 w 438124"/>
                <a:gd name="connsiteY11" fmla="*/ 132637 h 322424"/>
                <a:gd name="connsiteX12" fmla="*/ 409550 w 438124"/>
                <a:gd name="connsiteY12" fmla="*/ 132637 h 322424"/>
                <a:gd name="connsiteX13" fmla="*/ 438125 w 438124"/>
                <a:gd name="connsiteY13" fmla="*/ 161212 h 32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8124" h="322424">
                  <a:moveTo>
                    <a:pt x="438125" y="161212"/>
                  </a:moveTo>
                  <a:cubicBezTo>
                    <a:pt x="438125" y="176994"/>
                    <a:pt x="425331" y="189787"/>
                    <a:pt x="409550" y="189787"/>
                  </a:cubicBezTo>
                  <a:lnTo>
                    <a:pt x="97511" y="189787"/>
                  </a:lnTo>
                  <a:lnTo>
                    <a:pt x="182093" y="274369"/>
                  </a:lnTo>
                  <a:cubicBezTo>
                    <a:pt x="192851" y="285915"/>
                    <a:pt x="192213" y="303997"/>
                    <a:pt x="180667" y="314755"/>
                  </a:cubicBezTo>
                  <a:cubicBezTo>
                    <a:pt x="169693" y="324981"/>
                    <a:pt x="152681" y="324981"/>
                    <a:pt x="141707" y="314755"/>
                  </a:cubicBezTo>
                  <a:lnTo>
                    <a:pt x="8357" y="181405"/>
                  </a:lnTo>
                  <a:cubicBezTo>
                    <a:pt x="-2786" y="170249"/>
                    <a:pt x="-2786" y="152176"/>
                    <a:pt x="8357" y="141019"/>
                  </a:cubicBezTo>
                  <a:lnTo>
                    <a:pt x="141707" y="7669"/>
                  </a:lnTo>
                  <a:cubicBezTo>
                    <a:pt x="153253" y="-3089"/>
                    <a:pt x="171334" y="-2451"/>
                    <a:pt x="182093" y="9095"/>
                  </a:cubicBezTo>
                  <a:cubicBezTo>
                    <a:pt x="192319" y="20069"/>
                    <a:pt x="192319" y="37081"/>
                    <a:pt x="182093" y="48055"/>
                  </a:cubicBezTo>
                  <a:lnTo>
                    <a:pt x="97511" y="132637"/>
                  </a:lnTo>
                  <a:lnTo>
                    <a:pt x="409550" y="132637"/>
                  </a:lnTo>
                  <a:cubicBezTo>
                    <a:pt x="425331" y="132637"/>
                    <a:pt x="438125" y="145431"/>
                    <a:pt x="438125" y="1612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b="1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1AF6141-A8D8-8975-B3D8-1B27A6C69FF6}"/>
                </a:ext>
              </a:extLst>
            </p:cNvPr>
            <p:cNvSpPr/>
            <p:nvPr/>
          </p:nvSpPr>
          <p:spPr>
            <a:xfrm rot="16200000">
              <a:off x="5734050" y="3067050"/>
              <a:ext cx="723900" cy="723900"/>
            </a:xfrm>
            <a:custGeom>
              <a:avLst/>
              <a:gdLst>
                <a:gd name="connsiteX0" fmla="*/ 0 w 723900"/>
                <a:gd name="connsiteY0" fmla="*/ 361950 h 723900"/>
                <a:gd name="connsiteX1" fmla="*/ 361950 w 723900"/>
                <a:gd name="connsiteY1" fmla="*/ 723900 h 723900"/>
                <a:gd name="connsiteX2" fmla="*/ 723900 w 723900"/>
                <a:gd name="connsiteY2" fmla="*/ 361950 h 723900"/>
                <a:gd name="connsiteX3" fmla="*/ 361950 w 723900"/>
                <a:gd name="connsiteY3" fmla="*/ 0 h 723900"/>
                <a:gd name="connsiteX4" fmla="*/ 0 w 723900"/>
                <a:gd name="connsiteY4" fmla="*/ 361950 h 723900"/>
                <a:gd name="connsiteX5" fmla="*/ 57150 w 723900"/>
                <a:gd name="connsiteY5" fmla="*/ 361950 h 723900"/>
                <a:gd name="connsiteX6" fmla="*/ 361950 w 723900"/>
                <a:gd name="connsiteY6" fmla="*/ 57150 h 723900"/>
                <a:gd name="connsiteX7" fmla="*/ 666750 w 723900"/>
                <a:gd name="connsiteY7" fmla="*/ 361950 h 723900"/>
                <a:gd name="connsiteX8" fmla="*/ 361950 w 723900"/>
                <a:gd name="connsiteY8" fmla="*/ 666750 h 723900"/>
                <a:gd name="connsiteX9" fmla="*/ 57150 w 723900"/>
                <a:gd name="connsiteY9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0" y="361950"/>
                  </a:moveTo>
                  <a:cubicBezTo>
                    <a:pt x="0" y="561850"/>
                    <a:pt x="162051" y="723900"/>
                    <a:pt x="361950" y="723900"/>
                  </a:cubicBezTo>
                  <a:cubicBezTo>
                    <a:pt x="561850" y="723900"/>
                    <a:pt x="723900" y="561850"/>
                    <a:pt x="723900" y="361950"/>
                  </a:cubicBezTo>
                  <a:cubicBezTo>
                    <a:pt x="723900" y="162051"/>
                    <a:pt x="561850" y="0"/>
                    <a:pt x="361950" y="0"/>
                  </a:cubicBezTo>
                  <a:cubicBezTo>
                    <a:pt x="162051" y="0"/>
                    <a:pt x="0" y="162051"/>
                    <a:pt x="0" y="361950"/>
                  </a:cubicBezTo>
                  <a:close/>
                  <a:moveTo>
                    <a:pt x="57150" y="361950"/>
                  </a:moveTo>
                  <a:cubicBezTo>
                    <a:pt x="57150" y="193614"/>
                    <a:pt x="193614" y="57150"/>
                    <a:pt x="361950" y="57150"/>
                  </a:cubicBezTo>
                  <a:cubicBezTo>
                    <a:pt x="530286" y="57150"/>
                    <a:pt x="666750" y="193614"/>
                    <a:pt x="666750" y="361950"/>
                  </a:cubicBezTo>
                  <a:cubicBezTo>
                    <a:pt x="666750" y="530286"/>
                    <a:pt x="530286" y="666750"/>
                    <a:pt x="361950" y="666750"/>
                  </a:cubicBezTo>
                  <a:cubicBezTo>
                    <a:pt x="193614" y="666750"/>
                    <a:pt x="57150" y="530286"/>
                    <a:pt x="57150" y="36195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b="1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1B81A57-B5F8-CBF3-F647-EA407686C375}"/>
              </a:ext>
            </a:extLst>
          </p:cNvPr>
          <p:cNvSpPr/>
          <p:nvPr/>
        </p:nvSpPr>
        <p:spPr>
          <a:xfrm>
            <a:off x="6037505" y="3711987"/>
            <a:ext cx="8096" cy="857"/>
          </a:xfrm>
          <a:custGeom>
            <a:avLst/>
            <a:gdLst>
              <a:gd name="connsiteX0" fmla="*/ 0 w 8096"/>
              <a:gd name="connsiteY0" fmla="*/ 857 h 857"/>
              <a:gd name="connsiteX1" fmla="*/ 8096 w 8096"/>
              <a:gd name="connsiteY1" fmla="*/ 857 h 857"/>
              <a:gd name="connsiteX2" fmla="*/ 0 w 8096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857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400" b="1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631EEF1-030B-D12A-CF6E-E6652F6E6B24}"/>
              </a:ext>
            </a:extLst>
          </p:cNvPr>
          <p:cNvSpPr/>
          <p:nvPr/>
        </p:nvSpPr>
        <p:spPr>
          <a:xfrm>
            <a:off x="6037505" y="3711265"/>
            <a:ext cx="8096" cy="1578"/>
          </a:xfrm>
          <a:custGeom>
            <a:avLst/>
            <a:gdLst>
              <a:gd name="connsiteX0" fmla="*/ 0 w 8096"/>
              <a:gd name="connsiteY0" fmla="*/ 1579 h 1578"/>
              <a:gd name="connsiteX1" fmla="*/ 8096 w 8096"/>
              <a:gd name="connsiteY1" fmla="*/ 1579 h 1578"/>
              <a:gd name="connsiteX2" fmla="*/ 0 w 8096"/>
              <a:gd name="connsiteY2" fmla="*/ 1579 h 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1578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400" b="1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0012A1E-28AA-E521-B656-ED2BA4A3E087}"/>
              </a:ext>
            </a:extLst>
          </p:cNvPr>
          <p:cNvSpPr/>
          <p:nvPr/>
        </p:nvSpPr>
        <p:spPr>
          <a:xfrm>
            <a:off x="6051031" y="3711987"/>
            <a:ext cx="6762" cy="857"/>
          </a:xfrm>
          <a:custGeom>
            <a:avLst/>
            <a:gdLst>
              <a:gd name="connsiteX0" fmla="*/ 0 w 6762"/>
              <a:gd name="connsiteY0" fmla="*/ 857 h 857"/>
              <a:gd name="connsiteX1" fmla="*/ 6763 w 6762"/>
              <a:gd name="connsiteY1" fmla="*/ 857 h 857"/>
              <a:gd name="connsiteX2" fmla="*/ 0 w 6762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857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400" b="1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0E7EAC4-16BE-9F14-7F8A-D62D087EB35B}"/>
              </a:ext>
            </a:extLst>
          </p:cNvPr>
          <p:cNvSpPr/>
          <p:nvPr/>
        </p:nvSpPr>
        <p:spPr>
          <a:xfrm>
            <a:off x="6051031" y="3711340"/>
            <a:ext cx="6762" cy="1503"/>
          </a:xfrm>
          <a:custGeom>
            <a:avLst/>
            <a:gdLst>
              <a:gd name="connsiteX0" fmla="*/ 0 w 6762"/>
              <a:gd name="connsiteY0" fmla="*/ 1504 h 1503"/>
              <a:gd name="connsiteX1" fmla="*/ 6763 w 6762"/>
              <a:gd name="connsiteY1" fmla="*/ 1504 h 1503"/>
              <a:gd name="connsiteX2" fmla="*/ 0 w 6762"/>
              <a:gd name="connsiteY2" fmla="*/ 1504 h 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1503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400" b="1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AE7B1C0-4778-7B58-132D-796216FF00BA}"/>
              </a:ext>
            </a:extLst>
          </p:cNvPr>
          <p:cNvSpPr txBox="1"/>
          <p:nvPr/>
        </p:nvSpPr>
        <p:spPr>
          <a:xfrm>
            <a:off x="3418179" y="3427067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DD9BA2-57C1-24AB-76A8-F0E6F9A8DEFB}"/>
              </a:ext>
            </a:extLst>
          </p:cNvPr>
          <p:cNvSpPr txBox="1"/>
          <p:nvPr/>
        </p:nvSpPr>
        <p:spPr>
          <a:xfrm>
            <a:off x="3702847" y="3427067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665D15C-7AA6-E29E-594C-62EF109AFDCC}"/>
              </a:ext>
            </a:extLst>
          </p:cNvPr>
          <p:cNvSpPr txBox="1"/>
          <p:nvPr/>
        </p:nvSpPr>
        <p:spPr>
          <a:xfrm>
            <a:off x="6213885" y="3437883"/>
            <a:ext cx="1226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was done?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9F813A0-DF06-8782-EB84-45640D42AE84}"/>
              </a:ext>
            </a:extLst>
          </p:cNvPr>
          <p:cNvSpPr txBox="1"/>
          <p:nvPr/>
        </p:nvSpPr>
        <p:spPr>
          <a:xfrm>
            <a:off x="8277663" y="3437883"/>
            <a:ext cx="1167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Findings/Issues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95C6408-6112-4D71-76B1-A198EA840434}"/>
              </a:ext>
            </a:extLst>
          </p:cNvPr>
          <p:cNvSpPr txBox="1"/>
          <p:nvPr/>
        </p:nvSpPr>
        <p:spPr>
          <a:xfrm>
            <a:off x="3418179" y="3829671"/>
            <a:ext cx="2648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D047D8A-54C5-23DF-9CCF-23AE61A551FB}"/>
              </a:ext>
            </a:extLst>
          </p:cNvPr>
          <p:cNvSpPr txBox="1"/>
          <p:nvPr/>
        </p:nvSpPr>
        <p:spPr>
          <a:xfrm>
            <a:off x="3702847" y="3845014"/>
            <a:ext cx="1229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Data Inspection </a:t>
            </a:r>
            <a:endParaRPr lang="en-IN" sz="10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DB9F6E-E519-2F71-367B-8A32AC0D267B}"/>
              </a:ext>
            </a:extLst>
          </p:cNvPr>
          <p:cNvSpPr txBox="1"/>
          <p:nvPr/>
        </p:nvSpPr>
        <p:spPr>
          <a:xfrm>
            <a:off x="5897701" y="3765587"/>
            <a:ext cx="16114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>
                <a:solidFill>
                  <a:schemeClr val="bg1"/>
                </a:solidFill>
                <a:latin typeface="Open Sans" panose="020B0606030504020204" pitchFamily="34" charset="0"/>
              </a:rPr>
              <a:t>Reviewed data types, structure, and summary statistics</a:t>
            </a:r>
            <a:endParaRPr lang="en-IN" sz="100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DAFD19-E94C-9B4E-9421-BB117306E732}"/>
              </a:ext>
            </a:extLst>
          </p:cNvPr>
          <p:cNvSpPr txBox="1"/>
          <p:nvPr/>
        </p:nvSpPr>
        <p:spPr>
          <a:xfrm>
            <a:off x="7999469" y="3765587"/>
            <a:ext cx="16114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>
                <a:solidFill>
                  <a:schemeClr val="bg1"/>
                </a:solidFill>
                <a:latin typeface="Open Sans" panose="020B0606030504020204" pitchFamily="34" charset="0"/>
              </a:rPr>
              <a:t>Understood feature distributions and metadata</a:t>
            </a:r>
            <a:endParaRPr lang="en-IN" sz="100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AFE44E9-AEC4-CEA3-41AD-A45C6C502C4C}"/>
              </a:ext>
            </a:extLst>
          </p:cNvPr>
          <p:cNvSpPr txBox="1"/>
          <p:nvPr/>
        </p:nvSpPr>
        <p:spPr>
          <a:xfrm>
            <a:off x="10459136" y="3738427"/>
            <a:ext cx="13495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corrections needed at this stage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F029ECB-C890-6E34-F438-2D04BF447A6A}"/>
              </a:ext>
            </a:extLst>
          </p:cNvPr>
          <p:cNvSpPr txBox="1"/>
          <p:nvPr/>
        </p:nvSpPr>
        <p:spPr>
          <a:xfrm>
            <a:off x="3418179" y="4290302"/>
            <a:ext cx="2648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07381F1-55AB-229F-4364-F9F6E00EA7AF}"/>
              </a:ext>
            </a:extLst>
          </p:cNvPr>
          <p:cNvSpPr txBox="1"/>
          <p:nvPr/>
        </p:nvSpPr>
        <p:spPr>
          <a:xfrm>
            <a:off x="3709906" y="4333007"/>
            <a:ext cx="1124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b="1">
                <a:solidFill>
                  <a:schemeClr val="bg1"/>
                </a:solidFill>
                <a:latin typeface="Open Sans" panose="020B0606030504020204" pitchFamily="34" charset="0"/>
              </a:rPr>
              <a:t>Missing Values</a:t>
            </a:r>
            <a:endParaRPr lang="en-IN" sz="1000" b="1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943BC32-9301-3AC4-54A0-DC9A77C54439}"/>
              </a:ext>
            </a:extLst>
          </p:cNvPr>
          <p:cNvSpPr txBox="1"/>
          <p:nvPr/>
        </p:nvSpPr>
        <p:spPr>
          <a:xfrm>
            <a:off x="5917414" y="4303585"/>
            <a:ext cx="156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Checked for null entries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A8517AE-848C-92E4-4893-544343D0A10B}"/>
              </a:ext>
            </a:extLst>
          </p:cNvPr>
          <p:cNvSpPr txBox="1"/>
          <p:nvPr/>
        </p:nvSpPr>
        <p:spPr>
          <a:xfrm>
            <a:off x="7912848" y="4287737"/>
            <a:ext cx="1834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>
                <a:solidFill>
                  <a:schemeClr val="bg1"/>
                </a:solidFill>
                <a:latin typeface="Open Sans" panose="020B0606030504020204" pitchFamily="34" charset="0"/>
              </a:rPr>
              <a:t>3 missing values (artists, </a:t>
            </a:r>
            <a:r>
              <a:rPr lang="en-CA" sz="1000" err="1">
                <a:solidFill>
                  <a:schemeClr val="bg1"/>
                </a:solidFill>
                <a:latin typeface="Open Sans" panose="020B0606030504020204" pitchFamily="34" charset="0"/>
              </a:rPr>
              <a:t>album_name</a:t>
            </a:r>
            <a:r>
              <a:rPr lang="en-CA" sz="1000">
                <a:solidFill>
                  <a:schemeClr val="bg1"/>
                </a:solidFill>
                <a:latin typeface="Open Sans" panose="020B0606030504020204" pitchFamily="34" charset="0"/>
              </a:rPr>
              <a:t>, </a:t>
            </a:r>
            <a:r>
              <a:rPr lang="en-CA" sz="1000" err="1">
                <a:solidFill>
                  <a:schemeClr val="bg1"/>
                </a:solidFill>
                <a:latin typeface="Open Sans" panose="020B0606030504020204" pitchFamily="34" charset="0"/>
              </a:rPr>
              <a:t>track_name</a:t>
            </a:r>
            <a:r>
              <a:rPr lang="en-CA" sz="1000">
                <a:solidFill>
                  <a:schemeClr val="bg1"/>
                </a:solidFill>
                <a:latin typeface="Open Sans" panose="020B0606030504020204" pitchFamily="34" charset="0"/>
              </a:rPr>
              <a:t>)</a:t>
            </a:r>
            <a:endParaRPr lang="en-IN" sz="100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474B38E-5BC8-B870-BD13-61C0AA78E938}"/>
              </a:ext>
            </a:extLst>
          </p:cNvPr>
          <p:cNvSpPr txBox="1"/>
          <p:nvPr/>
        </p:nvSpPr>
        <p:spPr>
          <a:xfrm>
            <a:off x="3418179" y="4750933"/>
            <a:ext cx="2648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33202C9-ACC2-B266-5BD4-AA7C3726A868}"/>
              </a:ext>
            </a:extLst>
          </p:cNvPr>
          <p:cNvSpPr txBox="1"/>
          <p:nvPr/>
        </p:nvSpPr>
        <p:spPr>
          <a:xfrm>
            <a:off x="3702847" y="4766276"/>
            <a:ext cx="1168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Duplicate Rows</a:t>
            </a:r>
            <a:endParaRPr lang="en-IN" sz="10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B53CA33-16E2-CFE5-4BC3-6380C5619605}"/>
              </a:ext>
            </a:extLst>
          </p:cNvPr>
          <p:cNvSpPr txBox="1"/>
          <p:nvPr/>
        </p:nvSpPr>
        <p:spPr>
          <a:xfrm>
            <a:off x="5625746" y="4698576"/>
            <a:ext cx="207662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1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Searched for repeated based on </a:t>
            </a:r>
            <a:r>
              <a:rPr lang="en-IN" sz="1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track_name</a:t>
            </a:r>
            <a:r>
              <a:rPr lang="en-IN" sz="1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and artist</a:t>
            </a:r>
            <a:endParaRPr lang="en-IN" sz="10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BD1E0A6-78C5-24C8-B70D-34623A7F0998}"/>
              </a:ext>
            </a:extLst>
          </p:cNvPr>
          <p:cNvSpPr txBox="1"/>
          <p:nvPr/>
        </p:nvSpPr>
        <p:spPr>
          <a:xfrm>
            <a:off x="8043724" y="4766276"/>
            <a:ext cx="1431802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/>
            <a:r>
              <a:rPr lang="en-IN" sz="1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32k duplicates found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D4906E6-9F3F-596E-F5FE-BEE7F8AC8BF0}"/>
              </a:ext>
            </a:extLst>
          </p:cNvPr>
          <p:cNvSpPr txBox="1"/>
          <p:nvPr/>
        </p:nvSpPr>
        <p:spPr>
          <a:xfrm>
            <a:off x="10621549" y="4773636"/>
            <a:ext cx="1067921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IN" sz="1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Drop.duplicate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5B3098A-961B-7554-46AE-24BCAD4978C9}"/>
              </a:ext>
            </a:extLst>
          </p:cNvPr>
          <p:cNvSpPr txBox="1"/>
          <p:nvPr/>
        </p:nvSpPr>
        <p:spPr>
          <a:xfrm>
            <a:off x="3418179" y="5237484"/>
            <a:ext cx="2648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C00C4F8-EF20-62C2-67D2-35ED09382F19}"/>
              </a:ext>
            </a:extLst>
          </p:cNvPr>
          <p:cNvSpPr txBox="1"/>
          <p:nvPr/>
        </p:nvSpPr>
        <p:spPr>
          <a:xfrm>
            <a:off x="3702847" y="5252827"/>
            <a:ext cx="1521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Text Standardization</a:t>
            </a:r>
            <a:endParaRPr lang="en-IN" sz="10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F4C6CFA-A292-03DC-BB16-9238F7930418}"/>
              </a:ext>
            </a:extLst>
          </p:cNvPr>
          <p:cNvSpPr txBox="1"/>
          <p:nvPr/>
        </p:nvSpPr>
        <p:spPr>
          <a:xfrm>
            <a:off x="8110127" y="5193341"/>
            <a:ext cx="16071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114 unique genres, inconsistent text formatting</a:t>
            </a:r>
            <a:endParaRPr lang="en-IN" sz="10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E0AFE28-13BC-0BD2-B1BE-657A2D29CA1A}"/>
              </a:ext>
            </a:extLst>
          </p:cNvPr>
          <p:cNvSpPr txBox="1"/>
          <p:nvPr/>
        </p:nvSpPr>
        <p:spPr>
          <a:xfrm>
            <a:off x="10123295" y="5203209"/>
            <a:ext cx="20764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Lowercased all text, trimmed whitespace, standardized metadata text</a:t>
            </a:r>
            <a:endParaRPr lang="en-IN" sz="10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8D7C6A5-AEEB-C163-3CF0-8A2E57387A77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55C4C5-4DA5-1241-A63C-48814BDA0FFC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AA51F9-A5BB-0AD2-42C9-FEAAC4F46D4F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3553421D-D83C-95AC-FB60-CB2CE0567731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E01816D-31C2-6E7B-BF71-7F845380A03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A01D3BB-F577-1DB9-C079-43A0DB132200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347A6F9-BFB2-18E3-E85B-8558D2D2FD7E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BE152E4-41AC-39C3-0D38-95FE031D2374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8" name="TextBox 117">
            <a:hlinkClick r:id="rId3" action="ppaction://hlinksldjump"/>
            <a:extLst>
              <a:ext uri="{FF2B5EF4-FFF2-40B4-BE49-F238E27FC236}">
                <a16:creationId xmlns:a16="http://schemas.microsoft.com/office/drawing/2014/main" id="{CC098D2A-3438-CF38-C87C-16DA5681B8CD}"/>
              </a:ext>
            </a:extLst>
          </p:cNvPr>
          <p:cNvSpPr txBox="1"/>
          <p:nvPr/>
        </p:nvSpPr>
        <p:spPr>
          <a:xfrm>
            <a:off x="869323" y="845770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Problem Statement</a:t>
            </a:r>
          </a:p>
        </p:txBody>
      </p:sp>
      <p:sp>
        <p:nvSpPr>
          <p:cNvPr id="119" name="Graphic 14">
            <a:hlinkClick r:id="rId3" action="ppaction://hlinksldjump"/>
            <a:extLst>
              <a:ext uri="{FF2B5EF4-FFF2-40B4-BE49-F238E27FC236}">
                <a16:creationId xmlns:a16="http://schemas.microsoft.com/office/drawing/2014/main" id="{78AE8897-0FF9-177E-9723-35B2C85EBAD1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TextBox 124">
            <a:hlinkClick r:id="rId4" action="ppaction://hlinksldjump"/>
            <a:extLst>
              <a:ext uri="{FF2B5EF4-FFF2-40B4-BE49-F238E27FC236}">
                <a16:creationId xmlns:a16="http://schemas.microsoft.com/office/drawing/2014/main" id="{93823809-4C28-697B-93FE-1277FA606A84}"/>
              </a:ext>
            </a:extLst>
          </p:cNvPr>
          <p:cNvSpPr txBox="1"/>
          <p:nvPr/>
        </p:nvSpPr>
        <p:spPr>
          <a:xfrm>
            <a:off x="869323" y="1302704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Vision</a:t>
            </a:r>
          </a:p>
        </p:txBody>
      </p:sp>
      <p:sp>
        <p:nvSpPr>
          <p:cNvPr id="131" name="Graphic 19">
            <a:hlinkClick r:id="rId4" action="ppaction://hlinksldjump"/>
            <a:extLst>
              <a:ext uri="{FF2B5EF4-FFF2-40B4-BE49-F238E27FC236}">
                <a16:creationId xmlns:a16="http://schemas.microsoft.com/office/drawing/2014/main" id="{E908EBE4-EE7B-E0DD-57E5-069BEC581B03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4561582-1E9A-A86D-0E88-81B15B1DCB4D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152" name="Rectangle: Rounded Corners 48">
              <a:hlinkClick r:id="rId5" action="ppaction://hlinksldjump"/>
              <a:extLst>
                <a:ext uri="{FF2B5EF4-FFF2-40B4-BE49-F238E27FC236}">
                  <a16:creationId xmlns:a16="http://schemas.microsoft.com/office/drawing/2014/main" id="{50DB6919-3CB7-880C-4867-CDEC8F1DBA58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Graphic 51" descr="Heart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06C5C431-7B8C-D5FE-471E-10972912792D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54" name="TextBox 153">
            <a:hlinkClick r:id="rId5" action="ppaction://hlinksldjump"/>
            <a:extLst>
              <a:ext uri="{FF2B5EF4-FFF2-40B4-BE49-F238E27FC236}">
                <a16:creationId xmlns:a16="http://schemas.microsoft.com/office/drawing/2014/main" id="{3375CC6C-DFF4-A93E-9598-99D45F4B376E}"/>
              </a:ext>
            </a:extLst>
          </p:cNvPr>
          <p:cNvSpPr txBox="1"/>
          <p:nvPr/>
        </p:nvSpPr>
        <p:spPr>
          <a:xfrm>
            <a:off x="869323" y="2649959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Feature Engineering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5D74A1CF-0B5D-40C9-15D2-DE9AB23A600F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hlinkClick r:id="rId6" action="ppaction://hlinksldjump"/>
            <a:extLst>
              <a:ext uri="{FF2B5EF4-FFF2-40B4-BE49-F238E27FC236}">
                <a16:creationId xmlns:a16="http://schemas.microsoft.com/office/drawing/2014/main" id="{EBA0067A-B622-27C3-C32D-772698498305}"/>
              </a:ext>
            </a:extLst>
          </p:cNvPr>
          <p:cNvSpPr txBox="1"/>
          <p:nvPr/>
        </p:nvSpPr>
        <p:spPr>
          <a:xfrm>
            <a:off x="869323" y="3479247"/>
            <a:ext cx="1447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Model Selection </a:t>
            </a:r>
          </a:p>
        </p:txBody>
      </p:sp>
      <p:sp>
        <p:nvSpPr>
          <p:cNvPr id="157" name="Freeform: Shape 49">
            <a:hlinkClick r:id="rId6" action="ppaction://hlinksldjump"/>
            <a:extLst>
              <a:ext uri="{FF2B5EF4-FFF2-40B4-BE49-F238E27FC236}">
                <a16:creationId xmlns:a16="http://schemas.microsoft.com/office/drawing/2014/main" id="{314AE721-018F-A014-2F39-EFD0D2A91D48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9" name="Freeform: Shape 57">
            <a:hlinkClick r:id="rId7" action="ppaction://hlinksldjump"/>
            <a:extLst>
              <a:ext uri="{FF2B5EF4-FFF2-40B4-BE49-F238E27FC236}">
                <a16:creationId xmlns:a16="http://schemas.microsoft.com/office/drawing/2014/main" id="{20D5CD56-E2B6-20A1-E962-FCB27DC2B3C0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0" name="TextBox 159">
            <a:hlinkClick r:id="rId8" action="ppaction://hlinksldjump"/>
            <a:extLst>
              <a:ext uri="{FF2B5EF4-FFF2-40B4-BE49-F238E27FC236}">
                <a16:creationId xmlns:a16="http://schemas.microsoft.com/office/drawing/2014/main" id="{8A8A7880-0798-CD13-2732-0BEF4510BECF}"/>
              </a:ext>
            </a:extLst>
          </p:cNvPr>
          <p:cNvSpPr txBox="1"/>
          <p:nvPr/>
        </p:nvSpPr>
        <p:spPr>
          <a:xfrm>
            <a:off x="869323" y="4384781"/>
            <a:ext cx="2145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Results &amp; Cluster Naming</a:t>
            </a: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2198B83-DAA6-4844-BBE3-A976856B3B9B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62" name="Freeform: Shape 63">
              <a:hlinkClick r:id="rId8" action="ppaction://hlinksldjump"/>
              <a:extLst>
                <a:ext uri="{FF2B5EF4-FFF2-40B4-BE49-F238E27FC236}">
                  <a16:creationId xmlns:a16="http://schemas.microsoft.com/office/drawing/2014/main" id="{36158806-A14C-A71B-6B72-2154C9E4F71E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78">
              <a:hlinkClick r:id="rId8" action="ppaction://hlinksldjump"/>
              <a:extLst>
                <a:ext uri="{FF2B5EF4-FFF2-40B4-BE49-F238E27FC236}">
                  <a16:creationId xmlns:a16="http://schemas.microsoft.com/office/drawing/2014/main" id="{E3230487-EB90-C0F1-BE6F-38F002170C8C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A017172-137E-4F1E-3545-AA10895838AB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66" name="Freeform: Shape 93">
              <a:hlinkClick r:id="rId8" action="ppaction://hlinksldjump"/>
              <a:extLst>
                <a:ext uri="{FF2B5EF4-FFF2-40B4-BE49-F238E27FC236}">
                  <a16:creationId xmlns:a16="http://schemas.microsoft.com/office/drawing/2014/main" id="{40C2A63E-74F9-739F-BE5B-EBED1A29BD78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7" name="Freeform: Shape 95">
              <a:hlinkClick r:id="rId8" action="ppaction://hlinksldjump"/>
              <a:extLst>
                <a:ext uri="{FF2B5EF4-FFF2-40B4-BE49-F238E27FC236}">
                  <a16:creationId xmlns:a16="http://schemas.microsoft.com/office/drawing/2014/main" id="{40018F05-9B91-A6C2-9FA0-8D05762F03F8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68" name="TextBox 167">
            <a:hlinkClick r:id="rId9" action="ppaction://hlinksldjump"/>
            <a:extLst>
              <a:ext uri="{FF2B5EF4-FFF2-40B4-BE49-F238E27FC236}">
                <a16:creationId xmlns:a16="http://schemas.microsoft.com/office/drawing/2014/main" id="{EDA5A16F-3022-86B6-3CF2-3633E0CFDDD3}"/>
              </a:ext>
            </a:extLst>
          </p:cNvPr>
          <p:cNvSpPr txBox="1"/>
          <p:nvPr/>
        </p:nvSpPr>
        <p:spPr>
          <a:xfrm>
            <a:off x="869323" y="5290315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Results &amp; Analysis</a:t>
            </a:r>
          </a:p>
        </p:txBody>
      </p:sp>
      <p:sp>
        <p:nvSpPr>
          <p:cNvPr id="169" name="Freeform: Shape 101">
            <a:hlinkClick r:id="rId9" action="ppaction://hlinksldjump"/>
            <a:extLst>
              <a:ext uri="{FF2B5EF4-FFF2-40B4-BE49-F238E27FC236}">
                <a16:creationId xmlns:a16="http://schemas.microsoft.com/office/drawing/2014/main" id="{00E63AB9-DB8E-81A4-5E5E-3704038CA157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70" name="Graphic 169" descr="Space Saucer with solid fill">
            <a:extLst>
              <a:ext uri="{FF2B5EF4-FFF2-40B4-BE49-F238E27FC236}">
                <a16:creationId xmlns:a16="http://schemas.microsoft.com/office/drawing/2014/main" id="{47274883-99E8-B0C1-D237-324EA411FD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9455" y="5720899"/>
            <a:ext cx="267403" cy="267403"/>
          </a:xfrm>
          <a:prstGeom prst="rect">
            <a:avLst/>
          </a:prstGeom>
        </p:spPr>
      </p:pic>
      <p:sp>
        <p:nvSpPr>
          <p:cNvPr id="171" name="TextBox 170">
            <a:hlinkClick r:id="rId9" action="ppaction://hlinksldjump"/>
            <a:extLst>
              <a:ext uri="{FF2B5EF4-FFF2-40B4-BE49-F238E27FC236}">
                <a16:creationId xmlns:a16="http://schemas.microsoft.com/office/drawing/2014/main" id="{FC40BA5F-C15B-7C71-175C-3DB7FE00564C}"/>
              </a:ext>
            </a:extLst>
          </p:cNvPr>
          <p:cNvSpPr txBox="1"/>
          <p:nvPr/>
        </p:nvSpPr>
        <p:spPr>
          <a:xfrm>
            <a:off x="869323" y="5711303"/>
            <a:ext cx="1571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Future Exploration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5A1AE29-32BE-CDBB-B75A-358E2F9D0C53}"/>
              </a:ext>
            </a:extLst>
          </p:cNvPr>
          <p:cNvSpPr txBox="1"/>
          <p:nvPr/>
        </p:nvSpPr>
        <p:spPr>
          <a:xfrm>
            <a:off x="3411767" y="5736773"/>
            <a:ext cx="2648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2394F1A6-B28B-6CAD-0209-5BA31E21434C}"/>
              </a:ext>
            </a:extLst>
          </p:cNvPr>
          <p:cNvSpPr txBox="1"/>
          <p:nvPr/>
        </p:nvSpPr>
        <p:spPr>
          <a:xfrm>
            <a:off x="3696435" y="5752116"/>
            <a:ext cx="1768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Data Integrity Validation</a:t>
            </a:r>
            <a:endParaRPr lang="en-IN" sz="10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89E7EDD-25AD-22EF-363F-14BB851A10FA}"/>
              </a:ext>
            </a:extLst>
          </p:cNvPr>
          <p:cNvSpPr txBox="1"/>
          <p:nvPr/>
        </p:nvSpPr>
        <p:spPr>
          <a:xfrm>
            <a:off x="5789691" y="5740928"/>
            <a:ext cx="1818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Valid Ranges and Feature Constraints </a:t>
            </a:r>
            <a:endParaRPr lang="en-IN" sz="10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920A10FE-9AF7-3949-5393-EAE4E2664DBA}"/>
              </a:ext>
            </a:extLst>
          </p:cNvPr>
          <p:cNvSpPr txBox="1"/>
          <p:nvPr/>
        </p:nvSpPr>
        <p:spPr>
          <a:xfrm>
            <a:off x="7628874" y="5740217"/>
            <a:ext cx="24025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>
                <a:solidFill>
                  <a:schemeClr val="bg1"/>
                </a:solidFill>
                <a:latin typeface="Open Sans" panose="020B0606030504020204" pitchFamily="34" charset="0"/>
              </a:rPr>
              <a:t>Duration ≤ 0: 1 row; tempo ≤ 0: 157 rows; loudness &gt; 0 indicates clipping; </a:t>
            </a:r>
            <a:r>
              <a:rPr lang="en-CA" sz="1000" err="1">
                <a:solidFill>
                  <a:schemeClr val="bg1"/>
                </a:solidFill>
                <a:latin typeface="Open Sans" panose="020B0606030504020204" pitchFamily="34" charset="0"/>
              </a:rPr>
              <a:t>time_signature</a:t>
            </a:r>
            <a:r>
              <a:rPr lang="en-CA" sz="1000">
                <a:solidFill>
                  <a:schemeClr val="bg1"/>
                </a:solidFill>
                <a:latin typeface="Open Sans" panose="020B0606030504020204" pitchFamily="34" charset="0"/>
              </a:rPr>
              <a:t> outliers: 163 rows</a:t>
            </a:r>
            <a:endParaRPr lang="en-IN" sz="100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76E5804-9A92-AD77-2495-5AFFC497BC2A}"/>
              </a:ext>
            </a:extLst>
          </p:cNvPr>
          <p:cNvSpPr txBox="1"/>
          <p:nvPr/>
        </p:nvSpPr>
        <p:spPr>
          <a:xfrm>
            <a:off x="10417224" y="3428184"/>
            <a:ext cx="1404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Actions/Outcomes 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9749EAE-E61B-30AE-CA46-E9DE5078248A}"/>
              </a:ext>
            </a:extLst>
          </p:cNvPr>
          <p:cNvSpPr txBox="1"/>
          <p:nvPr/>
        </p:nvSpPr>
        <p:spPr>
          <a:xfrm>
            <a:off x="9879488" y="4246617"/>
            <a:ext cx="23251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>
                <a:solidFill>
                  <a:schemeClr val="bg1"/>
                </a:solidFill>
                <a:latin typeface="Open Sans" panose="020B0606030504020204" pitchFamily="34" charset="0"/>
              </a:rPr>
              <a:t>Filled using mode: "The Beatles", "Alternative Christmas 2022", "Run Rudolph Run" → 0 missing values</a:t>
            </a:r>
            <a:endParaRPr lang="en-IN" sz="90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B24C1C3D-B411-70EF-5108-473AE79F7EF3}"/>
              </a:ext>
            </a:extLst>
          </p:cNvPr>
          <p:cNvSpPr txBox="1"/>
          <p:nvPr/>
        </p:nvSpPr>
        <p:spPr>
          <a:xfrm>
            <a:off x="5932094" y="5215037"/>
            <a:ext cx="1480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 and formatted Text based field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2B257494-5436-DDF3-8167-DE4B6E1417B5}"/>
              </a:ext>
            </a:extLst>
          </p:cNvPr>
          <p:cNvSpPr txBox="1"/>
          <p:nvPr/>
        </p:nvSpPr>
        <p:spPr>
          <a:xfrm>
            <a:off x="10092964" y="5836706"/>
            <a:ext cx="2076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>
                <a:solidFill>
                  <a:schemeClr val="bg1"/>
                </a:solidFill>
                <a:latin typeface="Open Sans" panose="020B0606030504020204" pitchFamily="34" charset="0"/>
              </a:rPr>
              <a:t>Marked for removal or correction in next step</a:t>
            </a:r>
            <a:endParaRPr lang="en-IN" sz="100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225A068C-3617-4CA3-6CCE-A2CA8D47ED55}"/>
              </a:ext>
            </a:extLst>
          </p:cNvPr>
          <p:cNvCxnSpPr>
            <a:cxnSpLocks/>
          </p:cNvCxnSpPr>
          <p:nvPr/>
        </p:nvCxnSpPr>
        <p:spPr>
          <a:xfrm>
            <a:off x="3462342" y="4273513"/>
            <a:ext cx="8496300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CBB876D0-B63A-8FBD-0E15-B93C01859A30}"/>
              </a:ext>
            </a:extLst>
          </p:cNvPr>
          <p:cNvCxnSpPr>
            <a:cxnSpLocks/>
          </p:cNvCxnSpPr>
          <p:nvPr/>
        </p:nvCxnSpPr>
        <p:spPr>
          <a:xfrm>
            <a:off x="3440113" y="4701069"/>
            <a:ext cx="8496300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DE53E4E5-8030-6A0A-1C35-955EDE40F23C}"/>
              </a:ext>
            </a:extLst>
          </p:cNvPr>
          <p:cNvCxnSpPr>
            <a:cxnSpLocks/>
          </p:cNvCxnSpPr>
          <p:nvPr/>
        </p:nvCxnSpPr>
        <p:spPr>
          <a:xfrm>
            <a:off x="3448137" y="5074852"/>
            <a:ext cx="8496300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E538E95C-BF24-156E-B730-662605F3A567}"/>
              </a:ext>
            </a:extLst>
          </p:cNvPr>
          <p:cNvCxnSpPr>
            <a:cxnSpLocks/>
          </p:cNvCxnSpPr>
          <p:nvPr/>
        </p:nvCxnSpPr>
        <p:spPr>
          <a:xfrm>
            <a:off x="3462342" y="5733175"/>
            <a:ext cx="8496300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45FE8D85-3C5E-D359-38A6-5F1B4DA56713}"/>
              </a:ext>
            </a:extLst>
          </p:cNvPr>
          <p:cNvSpPr txBox="1"/>
          <p:nvPr/>
        </p:nvSpPr>
        <p:spPr>
          <a:xfrm>
            <a:off x="10659597" y="328923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Matthieu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D30D1CE9-D4D5-F57D-EDD5-2CBEC6D803DB}"/>
              </a:ext>
            </a:extLst>
          </p:cNvPr>
          <p:cNvSpPr txBox="1"/>
          <p:nvPr/>
        </p:nvSpPr>
        <p:spPr>
          <a:xfrm>
            <a:off x="869323" y="3932014"/>
            <a:ext cx="2089033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/>
                <a:cs typeface="Poppins Medium"/>
              </a:rPr>
              <a:t>Hyperparameter Tuning </a:t>
            </a:r>
          </a:p>
        </p:txBody>
      </p:sp>
      <p:sp>
        <p:nvSpPr>
          <p:cNvPr id="10" name="TextBox 9">
            <a:hlinkClick r:id="rId12" action="ppaction://hlinksldjump"/>
            <a:extLst>
              <a:ext uri="{FF2B5EF4-FFF2-40B4-BE49-F238E27FC236}">
                <a16:creationId xmlns:a16="http://schemas.microsoft.com/office/drawing/2014/main" id="{69AAD88B-6E43-E565-4B72-8FB4690D0A83}"/>
              </a:ext>
            </a:extLst>
          </p:cNvPr>
          <p:cNvSpPr txBox="1"/>
          <p:nvPr/>
        </p:nvSpPr>
        <p:spPr>
          <a:xfrm>
            <a:off x="869323" y="175178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Exploration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B3DE34-052D-3E5E-00F5-D8CD79D24CAD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2" name="Freeform: Shape 26">
              <a:hlinkClick r:id="rId12" action="ppaction://hlinksldjump"/>
              <a:extLst>
                <a:ext uri="{FF2B5EF4-FFF2-40B4-BE49-F238E27FC236}">
                  <a16:creationId xmlns:a16="http://schemas.microsoft.com/office/drawing/2014/main" id="{E3B28ED1-8A9F-B234-17AA-E825813B0E1B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27">
              <a:hlinkClick r:id="rId12" action="ppaction://hlinksldjump"/>
              <a:extLst>
                <a:ext uri="{FF2B5EF4-FFF2-40B4-BE49-F238E27FC236}">
                  <a16:creationId xmlns:a16="http://schemas.microsoft.com/office/drawing/2014/main" id="{AC668D4B-DC76-D145-89BE-7D96CDEDE9DA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28">
              <a:hlinkClick r:id="rId12" action="ppaction://hlinksldjump"/>
              <a:extLst>
                <a:ext uri="{FF2B5EF4-FFF2-40B4-BE49-F238E27FC236}">
                  <a16:creationId xmlns:a16="http://schemas.microsoft.com/office/drawing/2014/main" id="{045E04FC-9EA5-D2B8-74AA-414FC386BA24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2050" name="Picture 2" descr="Random Access Memories - Wikipedia">
            <a:extLst>
              <a:ext uri="{FF2B5EF4-FFF2-40B4-BE49-F238E27FC236}">
                <a16:creationId xmlns:a16="http://schemas.microsoft.com/office/drawing/2014/main" id="{6F27BD90-5802-1907-52A8-3EFBAE2A58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96" y="1166283"/>
            <a:ext cx="1406053" cy="140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hlinkClick r:id="rId14" action="ppaction://hlinksldjump"/>
            <a:extLst>
              <a:ext uri="{FF2B5EF4-FFF2-40B4-BE49-F238E27FC236}">
                <a16:creationId xmlns:a16="http://schemas.microsoft.com/office/drawing/2014/main" id="{182F5A43-85A8-2475-E253-0702DC326092}"/>
              </a:ext>
            </a:extLst>
          </p:cNvPr>
          <p:cNvSpPr txBox="1"/>
          <p:nvPr/>
        </p:nvSpPr>
        <p:spPr>
          <a:xfrm>
            <a:off x="869323" y="2200874"/>
            <a:ext cx="1340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 Cleaning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0C3D3C0-6875-7E04-6030-D194C0AFACD9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  <a:solidFill>
            <a:srgbClr val="1ED760"/>
          </a:solidFill>
        </p:grpSpPr>
        <p:sp>
          <p:nvSpPr>
            <p:cNvPr id="30" name="Rectangle: Rounded Corners 40">
              <a:hlinkClick r:id="rId14" action="ppaction://hlinksldjump"/>
              <a:extLst>
                <a:ext uri="{FF2B5EF4-FFF2-40B4-BE49-F238E27FC236}">
                  <a16:creationId xmlns:a16="http://schemas.microsoft.com/office/drawing/2014/main" id="{A9ED4A01-850D-7FA2-3541-AD1AB711EACF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3" name="Graphic 32" descr="Add with solid fill">
              <a:hlinkClick r:id="rId14" action="ppaction://hlinksldjump"/>
              <a:extLst>
                <a:ext uri="{FF2B5EF4-FFF2-40B4-BE49-F238E27FC236}">
                  <a16:creationId xmlns:a16="http://schemas.microsoft.com/office/drawing/2014/main" id="{D1F952C7-F196-3448-4735-43EA8B268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pic>
        <p:nvPicPr>
          <p:cNvPr id="34" name="Picture 33" descr="Two men sitting at a table with drinks&#10;&#10;AI-generated content may be incorrect.">
            <a:extLst>
              <a:ext uri="{FF2B5EF4-FFF2-40B4-BE49-F238E27FC236}">
                <a16:creationId xmlns:a16="http://schemas.microsoft.com/office/drawing/2014/main" id="{06325775-6969-85B9-4077-6185DDBDA2B9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465928" y="328586"/>
            <a:ext cx="238127" cy="2249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5" name="TextBox 34">
            <a:hlinkClick r:id="rId8" action="ppaction://hlinksldjump"/>
            <a:extLst>
              <a:ext uri="{FF2B5EF4-FFF2-40B4-BE49-F238E27FC236}">
                <a16:creationId xmlns:a16="http://schemas.microsoft.com/office/drawing/2014/main" id="{620170A3-9947-0E5B-0272-6B9C7FD2D29A}"/>
              </a:ext>
            </a:extLst>
          </p:cNvPr>
          <p:cNvSpPr txBox="1"/>
          <p:nvPr/>
        </p:nvSpPr>
        <p:spPr>
          <a:xfrm>
            <a:off x="869323" y="4837548"/>
            <a:ext cx="21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Operational Architecture </a:t>
            </a:r>
          </a:p>
        </p:txBody>
      </p:sp>
    </p:spTree>
    <p:extLst>
      <p:ext uri="{BB962C8B-B14F-4D97-AF65-F5344CB8AC3E}">
        <p14:creationId xmlns:p14="http://schemas.microsoft.com/office/powerpoint/2010/main" val="456502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72782F-C850-3597-0AD2-2D05421B9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4293A8-7961-C6F7-CBC4-64B6A89C41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B69601-60C4-07DB-512A-5F2292F1CCE2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24B9575-4178-708D-8844-07F36E0DBEC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18942B2-9D8B-D27D-3970-D69A78B32EE7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3E91B9F-7386-C7D9-DA09-50DB6353E807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21575D29-36A0-3235-6896-250393D77447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8FA4F8B-DE04-CA15-1696-D77ED322BE07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598479F3-AD88-37AA-440C-CD6FEC93D0F1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E269C691-E2A0-1861-2C6C-290ABDA95F75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817047-A52B-A88B-B88C-5B1F23FEF58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08FE0E7-CC1A-2AB1-7F26-28852F31F6C3}"/>
              </a:ext>
            </a:extLst>
          </p:cNvPr>
          <p:cNvSpPr txBox="1"/>
          <p:nvPr/>
        </p:nvSpPr>
        <p:spPr>
          <a:xfrm>
            <a:off x="4855028" y="1898463"/>
            <a:ext cx="1340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 Cleaning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D7AA0E-87C3-43C2-DA3C-5F223A9F8C40}"/>
              </a:ext>
            </a:extLst>
          </p:cNvPr>
          <p:cNvSpPr txBox="1"/>
          <p:nvPr/>
        </p:nvSpPr>
        <p:spPr>
          <a:xfrm>
            <a:off x="4833932" y="2058829"/>
            <a:ext cx="5723042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 sz="4400">
                <a:solidFill>
                  <a:schemeClr val="bg1"/>
                </a:solidFill>
                <a:latin typeface="Poppins Medium"/>
                <a:cs typeface="Poppins Medium"/>
              </a:rPr>
              <a:t>User Songs Dataset</a:t>
            </a:r>
            <a:endParaRPr lang="en-US" sz="4400">
              <a:solidFill>
                <a:schemeClr val="bg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8242868-7ADB-25A2-4F72-02DEADEFD426}"/>
              </a:ext>
            </a:extLst>
          </p:cNvPr>
          <p:cNvCxnSpPr>
            <a:cxnSpLocks/>
          </p:cNvCxnSpPr>
          <p:nvPr/>
        </p:nvCxnSpPr>
        <p:spPr>
          <a:xfrm>
            <a:off x="3462342" y="3711265"/>
            <a:ext cx="8496300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D38517C-7745-5CC3-28D8-A6D68C5D19D5}"/>
              </a:ext>
            </a:extLst>
          </p:cNvPr>
          <p:cNvGrpSpPr/>
          <p:nvPr/>
        </p:nvGrpSpPr>
        <p:grpSpPr>
          <a:xfrm>
            <a:off x="4528084" y="3094118"/>
            <a:ext cx="234616" cy="45719"/>
            <a:chOff x="249382" y="221673"/>
            <a:chExt cx="234616" cy="45719"/>
          </a:xfrm>
          <a:solidFill>
            <a:srgbClr val="B4B5B2"/>
          </a:solidFill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D318A8F-6C3C-D95D-C834-360F0298B5A7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EF0A7A7-B99C-A30F-B304-EE3E505E2F96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87719A1-E855-E1EB-3219-AF434A21D3F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5F006A8-C0B1-5296-E0BC-C37E86B3308C}"/>
              </a:ext>
            </a:extLst>
          </p:cNvPr>
          <p:cNvGrpSpPr/>
          <p:nvPr/>
        </p:nvGrpSpPr>
        <p:grpSpPr>
          <a:xfrm>
            <a:off x="3288357" y="2957314"/>
            <a:ext cx="328805" cy="328805"/>
            <a:chOff x="4435965" y="2957314"/>
            <a:chExt cx="328805" cy="32880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65B8FC-A11F-E008-51C2-D918F1A88390}"/>
                </a:ext>
              </a:extLst>
            </p:cNvPr>
            <p:cNvSpPr/>
            <p:nvPr/>
          </p:nvSpPr>
          <p:spPr>
            <a:xfrm>
              <a:off x="4435965" y="2957314"/>
              <a:ext cx="328805" cy="328805"/>
            </a:xfrm>
            <a:prstGeom prst="ellipse">
              <a:avLst/>
            </a:prstGeom>
            <a:solidFill>
              <a:srgbClr val="1ED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7CA7253-8828-FC4A-A185-41BF33AFED99}"/>
                </a:ext>
              </a:extLst>
            </p:cNvPr>
            <p:cNvSpPr/>
            <p:nvPr/>
          </p:nvSpPr>
          <p:spPr>
            <a:xfrm rot="19800000">
              <a:off x="4531210" y="3053409"/>
              <a:ext cx="128957" cy="11117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/>
            </a:p>
          </p:txBody>
        </p:sp>
      </p:grpSp>
      <p:sp>
        <p:nvSpPr>
          <p:cNvPr id="40" name="Graphic 38" descr="Heart outline">
            <a:extLst>
              <a:ext uri="{FF2B5EF4-FFF2-40B4-BE49-F238E27FC236}">
                <a16:creationId xmlns:a16="http://schemas.microsoft.com/office/drawing/2014/main" id="{432D0F26-0D65-5679-222B-D01F92BD574D}"/>
              </a:ext>
            </a:extLst>
          </p:cNvPr>
          <p:cNvSpPr/>
          <p:nvPr/>
        </p:nvSpPr>
        <p:spPr>
          <a:xfrm>
            <a:off x="3807217" y="3043410"/>
            <a:ext cx="163108" cy="154545"/>
          </a:xfrm>
          <a:custGeom>
            <a:avLst/>
            <a:gdLst>
              <a:gd name="connsiteX0" fmla="*/ 485775 w 647700"/>
              <a:gd name="connsiteY0" fmla="*/ 0 h 613695"/>
              <a:gd name="connsiteX1" fmla="*/ 323850 w 647700"/>
              <a:gd name="connsiteY1" fmla="*/ 127921 h 613695"/>
              <a:gd name="connsiteX2" fmla="*/ 161925 w 647700"/>
              <a:gd name="connsiteY2" fmla="*/ 0 h 613695"/>
              <a:gd name="connsiteX3" fmla="*/ 0 w 647700"/>
              <a:gd name="connsiteY3" fmla="*/ 166021 h 613695"/>
              <a:gd name="connsiteX4" fmla="*/ 323850 w 647700"/>
              <a:gd name="connsiteY4" fmla="*/ 613696 h 613695"/>
              <a:gd name="connsiteX5" fmla="*/ 647700 w 647700"/>
              <a:gd name="connsiteY5" fmla="*/ 166021 h 613695"/>
              <a:gd name="connsiteX6" fmla="*/ 485775 w 647700"/>
              <a:gd name="connsiteY6" fmla="*/ 0 h 613695"/>
              <a:gd name="connsiteX7" fmla="*/ 323850 w 647700"/>
              <a:gd name="connsiteY7" fmla="*/ 589378 h 613695"/>
              <a:gd name="connsiteX8" fmla="*/ 19050 w 647700"/>
              <a:gd name="connsiteY8" fmla="*/ 166021 h 613695"/>
              <a:gd name="connsiteX9" fmla="*/ 62446 w 647700"/>
              <a:gd name="connsiteY9" fmla="*/ 65646 h 613695"/>
              <a:gd name="connsiteX10" fmla="*/ 161925 w 647700"/>
              <a:gd name="connsiteY10" fmla="*/ 19050 h 613695"/>
              <a:gd name="connsiteX11" fmla="*/ 306838 w 647700"/>
              <a:gd name="connsiteY11" fmla="*/ 136493 h 613695"/>
              <a:gd name="connsiteX12" fmla="*/ 323850 w 647700"/>
              <a:gd name="connsiteY12" fmla="*/ 170250 h 613695"/>
              <a:gd name="connsiteX13" fmla="*/ 340862 w 647700"/>
              <a:gd name="connsiteY13" fmla="*/ 136493 h 613695"/>
              <a:gd name="connsiteX14" fmla="*/ 485775 w 647700"/>
              <a:gd name="connsiteY14" fmla="*/ 19050 h 613695"/>
              <a:gd name="connsiteX15" fmla="*/ 628650 w 647700"/>
              <a:gd name="connsiteY15" fmla="*/ 166021 h 613695"/>
              <a:gd name="connsiteX16" fmla="*/ 323850 w 647700"/>
              <a:gd name="connsiteY16" fmla="*/ 589378 h 61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47700" h="613695">
                <a:moveTo>
                  <a:pt x="485775" y="0"/>
                </a:moveTo>
                <a:cubicBezTo>
                  <a:pt x="430435" y="0"/>
                  <a:pt x="370751" y="34862"/>
                  <a:pt x="323850" y="127921"/>
                </a:cubicBezTo>
                <a:cubicBezTo>
                  <a:pt x="276958" y="34881"/>
                  <a:pt x="217256" y="0"/>
                  <a:pt x="161925" y="0"/>
                </a:cubicBezTo>
                <a:cubicBezTo>
                  <a:pt x="75657" y="0"/>
                  <a:pt x="0" y="84773"/>
                  <a:pt x="0" y="166021"/>
                </a:cubicBezTo>
                <a:cubicBezTo>
                  <a:pt x="0" y="366046"/>
                  <a:pt x="323850" y="613696"/>
                  <a:pt x="323850" y="613696"/>
                </a:cubicBezTo>
                <a:cubicBezTo>
                  <a:pt x="323850" y="613696"/>
                  <a:pt x="647700" y="366046"/>
                  <a:pt x="647700" y="166021"/>
                </a:cubicBezTo>
                <a:cubicBezTo>
                  <a:pt x="647700" y="84782"/>
                  <a:pt x="572033" y="0"/>
                  <a:pt x="485775" y="0"/>
                </a:cubicBezTo>
                <a:close/>
                <a:moveTo>
                  <a:pt x="323850" y="589378"/>
                </a:moveTo>
                <a:cubicBezTo>
                  <a:pt x="266843" y="543335"/>
                  <a:pt x="19050" y="333499"/>
                  <a:pt x="19050" y="166021"/>
                </a:cubicBezTo>
                <a:cubicBezTo>
                  <a:pt x="20547" y="128334"/>
                  <a:pt x="36017" y="92554"/>
                  <a:pt x="62446" y="65646"/>
                </a:cubicBezTo>
                <a:cubicBezTo>
                  <a:pt x="87887" y="37229"/>
                  <a:pt x="123808" y="20403"/>
                  <a:pt x="161925" y="19050"/>
                </a:cubicBezTo>
                <a:cubicBezTo>
                  <a:pt x="218008" y="19050"/>
                  <a:pt x="268119" y="59665"/>
                  <a:pt x="306838" y="136493"/>
                </a:cubicBezTo>
                <a:lnTo>
                  <a:pt x="323850" y="170250"/>
                </a:lnTo>
                <a:lnTo>
                  <a:pt x="340862" y="136493"/>
                </a:lnTo>
                <a:cubicBezTo>
                  <a:pt x="379581" y="59665"/>
                  <a:pt x="429692" y="19050"/>
                  <a:pt x="485775" y="19050"/>
                </a:cubicBezTo>
                <a:cubicBezTo>
                  <a:pt x="557879" y="19050"/>
                  <a:pt x="628650" y="91850"/>
                  <a:pt x="628650" y="166021"/>
                </a:cubicBezTo>
                <a:cubicBezTo>
                  <a:pt x="628650" y="333499"/>
                  <a:pt x="380857" y="543335"/>
                  <a:pt x="323850" y="589378"/>
                </a:cubicBezTo>
                <a:close/>
              </a:path>
            </a:pathLst>
          </a:custGeom>
          <a:solidFill>
            <a:srgbClr val="B4B5B2"/>
          </a:solidFill>
          <a:ln w="9525" cap="flat">
            <a:solidFill>
              <a:srgbClr val="B4B5B2"/>
            </a:solidFill>
            <a:prstDash val="solid"/>
            <a:miter/>
          </a:ln>
        </p:spPr>
        <p:txBody>
          <a:bodyPr rtlCol="0" anchor="ctr"/>
          <a:lstStyle/>
          <a:p>
            <a:endParaRPr lang="en-IN" b="1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574BA13-33B6-74C5-255B-739779DFF2A2}"/>
              </a:ext>
            </a:extLst>
          </p:cNvPr>
          <p:cNvGrpSpPr/>
          <p:nvPr/>
        </p:nvGrpSpPr>
        <p:grpSpPr>
          <a:xfrm>
            <a:off x="4160380" y="3031858"/>
            <a:ext cx="177648" cy="177648"/>
            <a:chOff x="5734050" y="3067050"/>
            <a:chExt cx="723900" cy="723900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B81F589-6849-D56D-2F5B-960B69EC0C31}"/>
                </a:ext>
              </a:extLst>
            </p:cNvPr>
            <p:cNvSpPr/>
            <p:nvPr/>
          </p:nvSpPr>
          <p:spPr>
            <a:xfrm rot="16200000">
              <a:off x="5876937" y="3267776"/>
              <a:ext cx="438124" cy="322424"/>
            </a:xfrm>
            <a:custGeom>
              <a:avLst/>
              <a:gdLst>
                <a:gd name="connsiteX0" fmla="*/ 438125 w 438124"/>
                <a:gd name="connsiteY0" fmla="*/ 161212 h 322424"/>
                <a:gd name="connsiteX1" fmla="*/ 409550 w 438124"/>
                <a:gd name="connsiteY1" fmla="*/ 189787 h 322424"/>
                <a:gd name="connsiteX2" fmla="*/ 97511 w 438124"/>
                <a:gd name="connsiteY2" fmla="*/ 189787 h 322424"/>
                <a:gd name="connsiteX3" fmla="*/ 182093 w 438124"/>
                <a:gd name="connsiteY3" fmla="*/ 274369 h 322424"/>
                <a:gd name="connsiteX4" fmla="*/ 180667 w 438124"/>
                <a:gd name="connsiteY4" fmla="*/ 314755 h 322424"/>
                <a:gd name="connsiteX5" fmla="*/ 141707 w 438124"/>
                <a:gd name="connsiteY5" fmla="*/ 314755 h 322424"/>
                <a:gd name="connsiteX6" fmla="*/ 8357 w 438124"/>
                <a:gd name="connsiteY6" fmla="*/ 181405 h 322424"/>
                <a:gd name="connsiteX7" fmla="*/ 8357 w 438124"/>
                <a:gd name="connsiteY7" fmla="*/ 141019 h 322424"/>
                <a:gd name="connsiteX8" fmla="*/ 141707 w 438124"/>
                <a:gd name="connsiteY8" fmla="*/ 7669 h 322424"/>
                <a:gd name="connsiteX9" fmla="*/ 182093 w 438124"/>
                <a:gd name="connsiteY9" fmla="*/ 9095 h 322424"/>
                <a:gd name="connsiteX10" fmla="*/ 182093 w 438124"/>
                <a:gd name="connsiteY10" fmla="*/ 48055 h 322424"/>
                <a:gd name="connsiteX11" fmla="*/ 97511 w 438124"/>
                <a:gd name="connsiteY11" fmla="*/ 132637 h 322424"/>
                <a:gd name="connsiteX12" fmla="*/ 409550 w 438124"/>
                <a:gd name="connsiteY12" fmla="*/ 132637 h 322424"/>
                <a:gd name="connsiteX13" fmla="*/ 438125 w 438124"/>
                <a:gd name="connsiteY13" fmla="*/ 161212 h 32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8124" h="322424">
                  <a:moveTo>
                    <a:pt x="438125" y="161212"/>
                  </a:moveTo>
                  <a:cubicBezTo>
                    <a:pt x="438125" y="176994"/>
                    <a:pt x="425331" y="189787"/>
                    <a:pt x="409550" y="189787"/>
                  </a:cubicBezTo>
                  <a:lnTo>
                    <a:pt x="97511" y="189787"/>
                  </a:lnTo>
                  <a:lnTo>
                    <a:pt x="182093" y="274369"/>
                  </a:lnTo>
                  <a:cubicBezTo>
                    <a:pt x="192851" y="285915"/>
                    <a:pt x="192213" y="303997"/>
                    <a:pt x="180667" y="314755"/>
                  </a:cubicBezTo>
                  <a:cubicBezTo>
                    <a:pt x="169693" y="324981"/>
                    <a:pt x="152681" y="324981"/>
                    <a:pt x="141707" y="314755"/>
                  </a:cubicBezTo>
                  <a:lnTo>
                    <a:pt x="8357" y="181405"/>
                  </a:lnTo>
                  <a:cubicBezTo>
                    <a:pt x="-2786" y="170249"/>
                    <a:pt x="-2786" y="152176"/>
                    <a:pt x="8357" y="141019"/>
                  </a:cubicBezTo>
                  <a:lnTo>
                    <a:pt x="141707" y="7669"/>
                  </a:lnTo>
                  <a:cubicBezTo>
                    <a:pt x="153253" y="-3089"/>
                    <a:pt x="171334" y="-2451"/>
                    <a:pt x="182093" y="9095"/>
                  </a:cubicBezTo>
                  <a:cubicBezTo>
                    <a:pt x="192319" y="20069"/>
                    <a:pt x="192319" y="37081"/>
                    <a:pt x="182093" y="48055"/>
                  </a:cubicBezTo>
                  <a:lnTo>
                    <a:pt x="97511" y="132637"/>
                  </a:lnTo>
                  <a:lnTo>
                    <a:pt x="409550" y="132637"/>
                  </a:lnTo>
                  <a:cubicBezTo>
                    <a:pt x="425331" y="132637"/>
                    <a:pt x="438125" y="145431"/>
                    <a:pt x="438125" y="1612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b="1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8A72091-080C-B6A9-9764-2388CADD2D8C}"/>
                </a:ext>
              </a:extLst>
            </p:cNvPr>
            <p:cNvSpPr/>
            <p:nvPr/>
          </p:nvSpPr>
          <p:spPr>
            <a:xfrm rot="16200000">
              <a:off x="5734050" y="3067050"/>
              <a:ext cx="723900" cy="723900"/>
            </a:xfrm>
            <a:custGeom>
              <a:avLst/>
              <a:gdLst>
                <a:gd name="connsiteX0" fmla="*/ 0 w 723900"/>
                <a:gd name="connsiteY0" fmla="*/ 361950 h 723900"/>
                <a:gd name="connsiteX1" fmla="*/ 361950 w 723900"/>
                <a:gd name="connsiteY1" fmla="*/ 723900 h 723900"/>
                <a:gd name="connsiteX2" fmla="*/ 723900 w 723900"/>
                <a:gd name="connsiteY2" fmla="*/ 361950 h 723900"/>
                <a:gd name="connsiteX3" fmla="*/ 361950 w 723900"/>
                <a:gd name="connsiteY3" fmla="*/ 0 h 723900"/>
                <a:gd name="connsiteX4" fmla="*/ 0 w 723900"/>
                <a:gd name="connsiteY4" fmla="*/ 361950 h 723900"/>
                <a:gd name="connsiteX5" fmla="*/ 57150 w 723900"/>
                <a:gd name="connsiteY5" fmla="*/ 361950 h 723900"/>
                <a:gd name="connsiteX6" fmla="*/ 361950 w 723900"/>
                <a:gd name="connsiteY6" fmla="*/ 57150 h 723900"/>
                <a:gd name="connsiteX7" fmla="*/ 666750 w 723900"/>
                <a:gd name="connsiteY7" fmla="*/ 361950 h 723900"/>
                <a:gd name="connsiteX8" fmla="*/ 361950 w 723900"/>
                <a:gd name="connsiteY8" fmla="*/ 666750 h 723900"/>
                <a:gd name="connsiteX9" fmla="*/ 57150 w 723900"/>
                <a:gd name="connsiteY9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0" y="361950"/>
                  </a:moveTo>
                  <a:cubicBezTo>
                    <a:pt x="0" y="561850"/>
                    <a:pt x="162051" y="723900"/>
                    <a:pt x="361950" y="723900"/>
                  </a:cubicBezTo>
                  <a:cubicBezTo>
                    <a:pt x="561850" y="723900"/>
                    <a:pt x="723900" y="561850"/>
                    <a:pt x="723900" y="361950"/>
                  </a:cubicBezTo>
                  <a:cubicBezTo>
                    <a:pt x="723900" y="162051"/>
                    <a:pt x="561850" y="0"/>
                    <a:pt x="361950" y="0"/>
                  </a:cubicBezTo>
                  <a:cubicBezTo>
                    <a:pt x="162051" y="0"/>
                    <a:pt x="0" y="162051"/>
                    <a:pt x="0" y="361950"/>
                  </a:cubicBezTo>
                  <a:close/>
                  <a:moveTo>
                    <a:pt x="57150" y="361950"/>
                  </a:moveTo>
                  <a:cubicBezTo>
                    <a:pt x="57150" y="193614"/>
                    <a:pt x="193614" y="57150"/>
                    <a:pt x="361950" y="57150"/>
                  </a:cubicBezTo>
                  <a:cubicBezTo>
                    <a:pt x="530286" y="57150"/>
                    <a:pt x="666750" y="193614"/>
                    <a:pt x="666750" y="361950"/>
                  </a:cubicBezTo>
                  <a:cubicBezTo>
                    <a:pt x="666750" y="530286"/>
                    <a:pt x="530286" y="666750"/>
                    <a:pt x="361950" y="666750"/>
                  </a:cubicBezTo>
                  <a:cubicBezTo>
                    <a:pt x="193614" y="666750"/>
                    <a:pt x="57150" y="530286"/>
                    <a:pt x="57150" y="36195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b="1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2909BC9-5AD8-9EDF-DCE5-581330E5E06A}"/>
              </a:ext>
            </a:extLst>
          </p:cNvPr>
          <p:cNvSpPr/>
          <p:nvPr/>
        </p:nvSpPr>
        <p:spPr>
          <a:xfrm>
            <a:off x="6037505" y="3711987"/>
            <a:ext cx="8096" cy="857"/>
          </a:xfrm>
          <a:custGeom>
            <a:avLst/>
            <a:gdLst>
              <a:gd name="connsiteX0" fmla="*/ 0 w 8096"/>
              <a:gd name="connsiteY0" fmla="*/ 857 h 857"/>
              <a:gd name="connsiteX1" fmla="*/ 8096 w 8096"/>
              <a:gd name="connsiteY1" fmla="*/ 857 h 857"/>
              <a:gd name="connsiteX2" fmla="*/ 0 w 8096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857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400" b="1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92C6025-EA5C-B596-737B-8CC2E2B3ED69}"/>
              </a:ext>
            </a:extLst>
          </p:cNvPr>
          <p:cNvSpPr/>
          <p:nvPr/>
        </p:nvSpPr>
        <p:spPr>
          <a:xfrm>
            <a:off x="6037505" y="3711265"/>
            <a:ext cx="8096" cy="1578"/>
          </a:xfrm>
          <a:custGeom>
            <a:avLst/>
            <a:gdLst>
              <a:gd name="connsiteX0" fmla="*/ 0 w 8096"/>
              <a:gd name="connsiteY0" fmla="*/ 1579 h 1578"/>
              <a:gd name="connsiteX1" fmla="*/ 8096 w 8096"/>
              <a:gd name="connsiteY1" fmla="*/ 1579 h 1578"/>
              <a:gd name="connsiteX2" fmla="*/ 0 w 8096"/>
              <a:gd name="connsiteY2" fmla="*/ 1579 h 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1578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400" b="1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8B0EEE5-3E0C-4459-B589-A3332C9A2E80}"/>
              </a:ext>
            </a:extLst>
          </p:cNvPr>
          <p:cNvSpPr/>
          <p:nvPr/>
        </p:nvSpPr>
        <p:spPr>
          <a:xfrm>
            <a:off x="6051031" y="3711987"/>
            <a:ext cx="6762" cy="857"/>
          </a:xfrm>
          <a:custGeom>
            <a:avLst/>
            <a:gdLst>
              <a:gd name="connsiteX0" fmla="*/ 0 w 6762"/>
              <a:gd name="connsiteY0" fmla="*/ 857 h 857"/>
              <a:gd name="connsiteX1" fmla="*/ 6763 w 6762"/>
              <a:gd name="connsiteY1" fmla="*/ 857 h 857"/>
              <a:gd name="connsiteX2" fmla="*/ 0 w 6762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857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400" b="1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18961CD-3382-51E2-817B-32929F6B6DED}"/>
              </a:ext>
            </a:extLst>
          </p:cNvPr>
          <p:cNvSpPr/>
          <p:nvPr/>
        </p:nvSpPr>
        <p:spPr>
          <a:xfrm>
            <a:off x="6051031" y="3711340"/>
            <a:ext cx="6762" cy="1503"/>
          </a:xfrm>
          <a:custGeom>
            <a:avLst/>
            <a:gdLst>
              <a:gd name="connsiteX0" fmla="*/ 0 w 6762"/>
              <a:gd name="connsiteY0" fmla="*/ 1504 h 1503"/>
              <a:gd name="connsiteX1" fmla="*/ 6763 w 6762"/>
              <a:gd name="connsiteY1" fmla="*/ 1504 h 1503"/>
              <a:gd name="connsiteX2" fmla="*/ 0 w 6762"/>
              <a:gd name="connsiteY2" fmla="*/ 1504 h 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1503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400" b="1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BE8E3F5-A088-2391-8EB6-1BEA9A4870D0}"/>
              </a:ext>
            </a:extLst>
          </p:cNvPr>
          <p:cNvSpPr txBox="1"/>
          <p:nvPr/>
        </p:nvSpPr>
        <p:spPr>
          <a:xfrm>
            <a:off x="3418179" y="3427067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042A803-335B-35EC-48B6-C34E27C6CEA3}"/>
              </a:ext>
            </a:extLst>
          </p:cNvPr>
          <p:cNvSpPr txBox="1"/>
          <p:nvPr/>
        </p:nvSpPr>
        <p:spPr>
          <a:xfrm>
            <a:off x="3695590" y="3427067"/>
            <a:ext cx="56113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000" b="1">
                <a:solidFill>
                  <a:srgbClr val="B4B5B2"/>
                </a:solidFill>
                <a:latin typeface="Open Sans"/>
                <a:ea typeface="Open Sans"/>
                <a:cs typeface="Open Sans"/>
              </a:rPr>
              <a:t>Title</a:t>
            </a:r>
            <a:endParaRPr lang="en-IN" sz="1000" b="1">
              <a:solidFill>
                <a:srgbClr val="B4B5B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3FB07B9-D41E-35BF-121F-094BD4E74FAC}"/>
              </a:ext>
            </a:extLst>
          </p:cNvPr>
          <p:cNvSpPr txBox="1"/>
          <p:nvPr/>
        </p:nvSpPr>
        <p:spPr>
          <a:xfrm>
            <a:off x="6213885" y="3437883"/>
            <a:ext cx="1226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was done?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36665CC-C8E9-A206-67F4-2819E32A3683}"/>
              </a:ext>
            </a:extLst>
          </p:cNvPr>
          <p:cNvSpPr txBox="1"/>
          <p:nvPr/>
        </p:nvSpPr>
        <p:spPr>
          <a:xfrm>
            <a:off x="8277663" y="3437883"/>
            <a:ext cx="1167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Findings/Issues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31ECF80-F5CC-9BC8-2420-97F586E68445}"/>
              </a:ext>
            </a:extLst>
          </p:cNvPr>
          <p:cNvSpPr txBox="1"/>
          <p:nvPr/>
        </p:nvSpPr>
        <p:spPr>
          <a:xfrm>
            <a:off x="3418179" y="3829671"/>
            <a:ext cx="2648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17AF2B5-A450-6F5A-5FDC-6C70DCCDA1E3}"/>
              </a:ext>
            </a:extLst>
          </p:cNvPr>
          <p:cNvSpPr txBox="1"/>
          <p:nvPr/>
        </p:nvSpPr>
        <p:spPr>
          <a:xfrm>
            <a:off x="3702847" y="3845014"/>
            <a:ext cx="1229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Data Inspection </a:t>
            </a:r>
            <a:endParaRPr lang="en-IN" sz="10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4F82DB-85F0-73CB-C0C1-8658E17852DE}"/>
              </a:ext>
            </a:extLst>
          </p:cNvPr>
          <p:cNvSpPr txBox="1"/>
          <p:nvPr/>
        </p:nvSpPr>
        <p:spPr>
          <a:xfrm>
            <a:off x="5897701" y="3765587"/>
            <a:ext cx="1611485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sz="1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Columns Identification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AE85F0B-1552-3BAA-D36D-E8D5F0425C8D}"/>
              </a:ext>
            </a:extLst>
          </p:cNvPr>
          <p:cNvSpPr txBox="1"/>
          <p:nvPr/>
        </p:nvSpPr>
        <p:spPr>
          <a:xfrm>
            <a:off x="7999469" y="3765587"/>
            <a:ext cx="16114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>
                <a:solidFill>
                  <a:schemeClr val="bg1"/>
                </a:solidFill>
                <a:latin typeface="Open Sans" panose="020B0606030504020204" pitchFamily="34" charset="0"/>
              </a:rPr>
              <a:t>Understood feature distributions and metadata</a:t>
            </a:r>
            <a:endParaRPr lang="en-IN" sz="100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66802AB-CD2D-4735-D6D3-B200088C226A}"/>
              </a:ext>
            </a:extLst>
          </p:cNvPr>
          <p:cNvSpPr txBox="1"/>
          <p:nvPr/>
        </p:nvSpPr>
        <p:spPr>
          <a:xfrm>
            <a:off x="10387418" y="3765322"/>
            <a:ext cx="146607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1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.lower &amp; .strip on categorical columns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FBF156B-8D5B-10B7-0AD5-CB88D8D4C387}"/>
              </a:ext>
            </a:extLst>
          </p:cNvPr>
          <p:cNvSpPr txBox="1"/>
          <p:nvPr/>
        </p:nvSpPr>
        <p:spPr>
          <a:xfrm>
            <a:off x="3418179" y="4290302"/>
            <a:ext cx="2648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BF48014-8AC2-4FEC-37BA-DEF0F59D4D7B}"/>
              </a:ext>
            </a:extLst>
          </p:cNvPr>
          <p:cNvSpPr txBox="1"/>
          <p:nvPr/>
        </p:nvSpPr>
        <p:spPr>
          <a:xfrm>
            <a:off x="3709906" y="4333007"/>
            <a:ext cx="1124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b="1">
                <a:solidFill>
                  <a:schemeClr val="bg1"/>
                </a:solidFill>
                <a:latin typeface="Open Sans" panose="020B0606030504020204" pitchFamily="34" charset="0"/>
              </a:rPr>
              <a:t>Missing Values</a:t>
            </a:r>
            <a:endParaRPr lang="en-IN" sz="1000" b="1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31CD62D-CE8C-98B5-7BBE-7388650B83CD}"/>
              </a:ext>
            </a:extLst>
          </p:cNvPr>
          <p:cNvSpPr txBox="1"/>
          <p:nvPr/>
        </p:nvSpPr>
        <p:spPr>
          <a:xfrm>
            <a:off x="5917414" y="4303585"/>
            <a:ext cx="1562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Checked for null entries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73CEAD9-34DB-4601-FD02-4F97D1DCAAE8}"/>
              </a:ext>
            </a:extLst>
          </p:cNvPr>
          <p:cNvSpPr txBox="1"/>
          <p:nvPr/>
        </p:nvSpPr>
        <p:spPr>
          <a:xfrm>
            <a:off x="7912848" y="4287737"/>
            <a:ext cx="1834618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sz="1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 missing values</a:t>
            </a:r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3A68B95-99BA-A775-1E0D-8FE65193FBC8}"/>
              </a:ext>
            </a:extLst>
          </p:cNvPr>
          <p:cNvSpPr txBox="1"/>
          <p:nvPr/>
        </p:nvSpPr>
        <p:spPr>
          <a:xfrm>
            <a:off x="3418179" y="4750933"/>
            <a:ext cx="2648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C0AAF4B-81EA-DDE1-A786-421F7AF9ED73}"/>
              </a:ext>
            </a:extLst>
          </p:cNvPr>
          <p:cNvSpPr txBox="1"/>
          <p:nvPr/>
        </p:nvSpPr>
        <p:spPr>
          <a:xfrm>
            <a:off x="3702847" y="4766276"/>
            <a:ext cx="1168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Duplicate Rows</a:t>
            </a:r>
            <a:endParaRPr lang="en-IN" sz="10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016E408-FD1F-4ED0-F43D-09DF98F53E52}"/>
              </a:ext>
            </a:extLst>
          </p:cNvPr>
          <p:cNvSpPr txBox="1"/>
          <p:nvPr/>
        </p:nvSpPr>
        <p:spPr>
          <a:xfrm>
            <a:off x="5625746" y="4698576"/>
            <a:ext cx="207662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1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Searched for repeated based on </a:t>
            </a:r>
            <a:r>
              <a:rPr lang="en-IN" sz="1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track_name</a:t>
            </a:r>
            <a:r>
              <a:rPr lang="en-IN" sz="1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and artist</a:t>
            </a:r>
            <a:endParaRPr lang="en-IN" sz="10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87CE36B-055D-410A-7017-170DBCF034FB}"/>
              </a:ext>
            </a:extLst>
          </p:cNvPr>
          <p:cNvSpPr txBox="1"/>
          <p:nvPr/>
        </p:nvSpPr>
        <p:spPr>
          <a:xfrm>
            <a:off x="8037311" y="4766276"/>
            <a:ext cx="143821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/>
            <a:r>
              <a:rPr lang="en-IN" sz="1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700 duplicates found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3AF435D-620A-2C2E-8F7E-387CE0C8AAA5}"/>
              </a:ext>
            </a:extLst>
          </p:cNvPr>
          <p:cNvSpPr txBox="1"/>
          <p:nvPr/>
        </p:nvSpPr>
        <p:spPr>
          <a:xfrm>
            <a:off x="10621549" y="4773636"/>
            <a:ext cx="1067921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IN" sz="1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Drop.duplicate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0B3F054-2F71-61AB-DB5B-47B8AA98E4C3}"/>
              </a:ext>
            </a:extLst>
          </p:cNvPr>
          <p:cNvSpPr txBox="1"/>
          <p:nvPr/>
        </p:nvSpPr>
        <p:spPr>
          <a:xfrm>
            <a:off x="3418179" y="5211564"/>
            <a:ext cx="2648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469091D-C8DB-569D-1B6E-C71DA8AEBBD0}"/>
              </a:ext>
            </a:extLst>
          </p:cNvPr>
          <p:cNvSpPr txBox="1"/>
          <p:nvPr/>
        </p:nvSpPr>
        <p:spPr>
          <a:xfrm>
            <a:off x="3702847" y="5226907"/>
            <a:ext cx="2012089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 sz="10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Merge User and Spotify Data</a:t>
            </a:r>
            <a:endParaRPr lang="en-IN" sz="10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CC022B0-95E6-0774-901A-B59A7F2B323B}"/>
              </a:ext>
            </a:extLst>
          </p:cNvPr>
          <p:cNvSpPr txBox="1"/>
          <p:nvPr/>
        </p:nvSpPr>
        <p:spPr>
          <a:xfrm>
            <a:off x="7999469" y="5181820"/>
            <a:ext cx="1728961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sz="1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None</a:t>
            </a:r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0DCB251-BF0F-5C11-3AAD-8BAF0856EF4B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277706-4642-F7A8-A370-5CF66AB9331D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27FBDA-A4CF-1BC9-6E21-828E30E8E52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44E5F31F-1694-C2F7-BE51-26CCB843D236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F4CB534-4770-4502-0DB5-23AE85C01841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5E7873-2299-73A7-D46E-B0E74E9576CD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BE42372-6EAE-548F-2F13-AFF41ACD8FE9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673603A-6CBC-7CEC-0900-4FD4D4652922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8" name="TextBox 117">
            <a:hlinkClick r:id="rId2" action="ppaction://hlinksldjump"/>
            <a:extLst>
              <a:ext uri="{FF2B5EF4-FFF2-40B4-BE49-F238E27FC236}">
                <a16:creationId xmlns:a16="http://schemas.microsoft.com/office/drawing/2014/main" id="{8193D01E-0E75-EECA-E79A-80301F90CA42}"/>
              </a:ext>
            </a:extLst>
          </p:cNvPr>
          <p:cNvSpPr txBox="1"/>
          <p:nvPr/>
        </p:nvSpPr>
        <p:spPr>
          <a:xfrm>
            <a:off x="869323" y="845770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Problem Statement</a:t>
            </a:r>
          </a:p>
        </p:txBody>
      </p:sp>
      <p:sp>
        <p:nvSpPr>
          <p:cNvPr id="119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37628C32-0D1E-811E-64DA-C0706D7D1180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TextBox 124">
            <a:hlinkClick r:id="rId3" action="ppaction://hlinksldjump"/>
            <a:extLst>
              <a:ext uri="{FF2B5EF4-FFF2-40B4-BE49-F238E27FC236}">
                <a16:creationId xmlns:a16="http://schemas.microsoft.com/office/drawing/2014/main" id="{88790EC9-A59C-85DA-02B9-56318CB99F5C}"/>
              </a:ext>
            </a:extLst>
          </p:cNvPr>
          <p:cNvSpPr txBox="1"/>
          <p:nvPr/>
        </p:nvSpPr>
        <p:spPr>
          <a:xfrm>
            <a:off x="869323" y="1302704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Vision</a:t>
            </a:r>
          </a:p>
        </p:txBody>
      </p:sp>
      <p:sp>
        <p:nvSpPr>
          <p:cNvPr id="131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2A8B6CE0-FFA7-98FC-1965-93F0687BFE37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TextBox 136">
            <a:hlinkClick r:id="rId4" action="ppaction://hlinksldjump"/>
            <a:extLst>
              <a:ext uri="{FF2B5EF4-FFF2-40B4-BE49-F238E27FC236}">
                <a16:creationId xmlns:a16="http://schemas.microsoft.com/office/drawing/2014/main" id="{4D5210DD-6952-BDFC-4063-4D376A6FC543}"/>
              </a:ext>
            </a:extLst>
          </p:cNvPr>
          <p:cNvSpPr txBox="1"/>
          <p:nvPr/>
        </p:nvSpPr>
        <p:spPr>
          <a:xfrm>
            <a:off x="869323" y="175178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Exploration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E2ABE31-5F43-023D-FB25-CA4A92761357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44" name="Freeform: Shape 26">
              <a:hlinkClick r:id="rId4" action="ppaction://hlinksldjump"/>
              <a:extLst>
                <a:ext uri="{FF2B5EF4-FFF2-40B4-BE49-F238E27FC236}">
                  <a16:creationId xmlns:a16="http://schemas.microsoft.com/office/drawing/2014/main" id="{1285DD3A-302A-1898-1168-9179236B3797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27">
              <a:hlinkClick r:id="rId4" action="ppaction://hlinksldjump"/>
              <a:extLst>
                <a:ext uri="{FF2B5EF4-FFF2-40B4-BE49-F238E27FC236}">
                  <a16:creationId xmlns:a16="http://schemas.microsoft.com/office/drawing/2014/main" id="{D7396E26-8A7C-6421-79A6-337F8C25AAB8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28">
              <a:hlinkClick r:id="rId4" action="ppaction://hlinksldjump"/>
              <a:extLst>
                <a:ext uri="{FF2B5EF4-FFF2-40B4-BE49-F238E27FC236}">
                  <a16:creationId xmlns:a16="http://schemas.microsoft.com/office/drawing/2014/main" id="{D7C26FF5-3239-5CBE-7117-FE775BBB882C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7" name="TextBox 146">
            <a:hlinkClick r:id="rId5" action="ppaction://hlinksldjump"/>
            <a:extLst>
              <a:ext uri="{FF2B5EF4-FFF2-40B4-BE49-F238E27FC236}">
                <a16:creationId xmlns:a16="http://schemas.microsoft.com/office/drawing/2014/main" id="{123BB17E-DD5A-45FE-B90D-7C685DE1EAF7}"/>
              </a:ext>
            </a:extLst>
          </p:cNvPr>
          <p:cNvSpPr txBox="1"/>
          <p:nvPr/>
        </p:nvSpPr>
        <p:spPr>
          <a:xfrm>
            <a:off x="869323" y="2200874"/>
            <a:ext cx="1340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 Cleaning 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AA0078-E9BD-AC86-71ED-D9D67F20E60F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  <a:solidFill>
            <a:srgbClr val="1ED760"/>
          </a:solidFill>
        </p:grpSpPr>
        <p:sp>
          <p:nvSpPr>
            <p:cNvPr id="149" name="Rectangle: Rounded Corners 40">
              <a:hlinkClick r:id="rId5" action="ppaction://hlinksldjump"/>
              <a:extLst>
                <a:ext uri="{FF2B5EF4-FFF2-40B4-BE49-F238E27FC236}">
                  <a16:creationId xmlns:a16="http://schemas.microsoft.com/office/drawing/2014/main" id="{A4AB3796-BCB0-CBC2-F3F1-30442DF77550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0" name="Graphic 149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580FACB9-F15B-DDA4-0994-F6BBD67A6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61D2F3C-B47F-C488-54B1-8F609FA97616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152" name="Rectangle: Rounded Corners 48">
              <a:hlinkClick r:id="rId8" action="ppaction://hlinksldjump"/>
              <a:extLst>
                <a:ext uri="{FF2B5EF4-FFF2-40B4-BE49-F238E27FC236}">
                  <a16:creationId xmlns:a16="http://schemas.microsoft.com/office/drawing/2014/main" id="{044B3355-2319-7096-FAF7-3CD5C063C33D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D53A81C1-41D4-8104-C561-26756C2BAC0B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54" name="TextBox 153">
            <a:hlinkClick r:id="rId8" action="ppaction://hlinksldjump"/>
            <a:extLst>
              <a:ext uri="{FF2B5EF4-FFF2-40B4-BE49-F238E27FC236}">
                <a16:creationId xmlns:a16="http://schemas.microsoft.com/office/drawing/2014/main" id="{3FCE9677-65CB-197B-57E5-6CEACAC0695B}"/>
              </a:ext>
            </a:extLst>
          </p:cNvPr>
          <p:cNvSpPr txBox="1"/>
          <p:nvPr/>
        </p:nvSpPr>
        <p:spPr>
          <a:xfrm>
            <a:off x="869323" y="2649959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Feature Engineering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FAC0D99-FACF-D3B0-A060-2FD3EAA0290E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hlinkClick r:id="rId9" action="ppaction://hlinksldjump"/>
            <a:extLst>
              <a:ext uri="{FF2B5EF4-FFF2-40B4-BE49-F238E27FC236}">
                <a16:creationId xmlns:a16="http://schemas.microsoft.com/office/drawing/2014/main" id="{D8E4D84C-5BFB-999B-EAF5-4BDCA05B115D}"/>
              </a:ext>
            </a:extLst>
          </p:cNvPr>
          <p:cNvSpPr txBox="1"/>
          <p:nvPr/>
        </p:nvSpPr>
        <p:spPr>
          <a:xfrm>
            <a:off x="869323" y="3479247"/>
            <a:ext cx="1447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Model Selection </a:t>
            </a:r>
          </a:p>
        </p:txBody>
      </p:sp>
      <p:sp>
        <p:nvSpPr>
          <p:cNvPr id="157" name="Freeform: Shape 49">
            <a:hlinkClick r:id="rId9" action="ppaction://hlinksldjump"/>
            <a:extLst>
              <a:ext uri="{FF2B5EF4-FFF2-40B4-BE49-F238E27FC236}">
                <a16:creationId xmlns:a16="http://schemas.microsoft.com/office/drawing/2014/main" id="{4F01CCCA-FC9F-FE20-7F8A-2E12717FF2FE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9" name="Freeform: Shape 57">
            <a:hlinkClick r:id="rId10" action="ppaction://hlinksldjump"/>
            <a:extLst>
              <a:ext uri="{FF2B5EF4-FFF2-40B4-BE49-F238E27FC236}">
                <a16:creationId xmlns:a16="http://schemas.microsoft.com/office/drawing/2014/main" id="{D282E76C-CA74-3568-ACD2-0508F704C4C6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0" name="TextBox 159">
            <a:hlinkClick r:id="rId11" action="ppaction://hlinksldjump"/>
            <a:extLst>
              <a:ext uri="{FF2B5EF4-FFF2-40B4-BE49-F238E27FC236}">
                <a16:creationId xmlns:a16="http://schemas.microsoft.com/office/drawing/2014/main" id="{6789FE36-427C-5A82-72BA-76CDCE2FFF0C}"/>
              </a:ext>
            </a:extLst>
          </p:cNvPr>
          <p:cNvSpPr txBox="1"/>
          <p:nvPr/>
        </p:nvSpPr>
        <p:spPr>
          <a:xfrm>
            <a:off x="869323" y="4384781"/>
            <a:ext cx="2145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Results &amp; Cluster Naming</a:t>
            </a: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8E03DE1-A7CC-B548-DE66-C1F793BDCCA7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62" name="Freeform: Shape 63">
              <a:hlinkClick r:id="rId11" action="ppaction://hlinksldjump"/>
              <a:extLst>
                <a:ext uri="{FF2B5EF4-FFF2-40B4-BE49-F238E27FC236}">
                  <a16:creationId xmlns:a16="http://schemas.microsoft.com/office/drawing/2014/main" id="{E4EAB8A8-88DC-239B-DCF4-CB58869B7A09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78">
              <a:hlinkClick r:id="rId11" action="ppaction://hlinksldjump"/>
              <a:extLst>
                <a:ext uri="{FF2B5EF4-FFF2-40B4-BE49-F238E27FC236}">
                  <a16:creationId xmlns:a16="http://schemas.microsoft.com/office/drawing/2014/main" id="{0A2CEB5C-2129-E55B-523A-AF506850469B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9F6A572-E996-9007-115D-857BB60B2D43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66" name="Freeform: Shape 93">
              <a:hlinkClick r:id="rId11" action="ppaction://hlinksldjump"/>
              <a:extLst>
                <a:ext uri="{FF2B5EF4-FFF2-40B4-BE49-F238E27FC236}">
                  <a16:creationId xmlns:a16="http://schemas.microsoft.com/office/drawing/2014/main" id="{A22C7A8F-0DCD-A0C7-2B2E-F42C72398FC5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7" name="Freeform: Shape 95">
              <a:hlinkClick r:id="rId11" action="ppaction://hlinksldjump"/>
              <a:extLst>
                <a:ext uri="{FF2B5EF4-FFF2-40B4-BE49-F238E27FC236}">
                  <a16:creationId xmlns:a16="http://schemas.microsoft.com/office/drawing/2014/main" id="{90236B5F-EDE6-874C-ABCD-B95C5A7DDFC2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68" name="TextBox 167">
            <a:hlinkClick r:id="rId12" action="ppaction://hlinksldjump"/>
            <a:extLst>
              <a:ext uri="{FF2B5EF4-FFF2-40B4-BE49-F238E27FC236}">
                <a16:creationId xmlns:a16="http://schemas.microsoft.com/office/drawing/2014/main" id="{81383F50-E66D-5753-A912-81EAC257343D}"/>
              </a:ext>
            </a:extLst>
          </p:cNvPr>
          <p:cNvSpPr txBox="1"/>
          <p:nvPr/>
        </p:nvSpPr>
        <p:spPr>
          <a:xfrm>
            <a:off x="869323" y="5290315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Results &amp; Analysis</a:t>
            </a:r>
          </a:p>
        </p:txBody>
      </p:sp>
      <p:sp>
        <p:nvSpPr>
          <p:cNvPr id="169" name="Freeform: Shape 101">
            <a:hlinkClick r:id="rId12" action="ppaction://hlinksldjump"/>
            <a:extLst>
              <a:ext uri="{FF2B5EF4-FFF2-40B4-BE49-F238E27FC236}">
                <a16:creationId xmlns:a16="http://schemas.microsoft.com/office/drawing/2014/main" id="{6F7C203C-22AA-2675-0212-343CB574F15A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70" name="Graphic 169" descr="Space Saucer with solid fill">
            <a:extLst>
              <a:ext uri="{FF2B5EF4-FFF2-40B4-BE49-F238E27FC236}">
                <a16:creationId xmlns:a16="http://schemas.microsoft.com/office/drawing/2014/main" id="{CA4E0398-0D46-17B4-6D58-419466E611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9455" y="5720899"/>
            <a:ext cx="267403" cy="267403"/>
          </a:xfrm>
          <a:prstGeom prst="rect">
            <a:avLst/>
          </a:prstGeom>
        </p:spPr>
      </p:pic>
      <p:sp>
        <p:nvSpPr>
          <p:cNvPr id="171" name="TextBox 170">
            <a:hlinkClick r:id="rId12" action="ppaction://hlinksldjump"/>
            <a:extLst>
              <a:ext uri="{FF2B5EF4-FFF2-40B4-BE49-F238E27FC236}">
                <a16:creationId xmlns:a16="http://schemas.microsoft.com/office/drawing/2014/main" id="{FE2F0737-3379-7C4D-0849-EC252C37B8BB}"/>
              </a:ext>
            </a:extLst>
          </p:cNvPr>
          <p:cNvSpPr txBox="1"/>
          <p:nvPr/>
        </p:nvSpPr>
        <p:spPr>
          <a:xfrm>
            <a:off x="869323" y="5711303"/>
            <a:ext cx="1571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Future Exploration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0C43E11-F1B4-7FD2-DA46-67CB870AB711}"/>
              </a:ext>
            </a:extLst>
          </p:cNvPr>
          <p:cNvSpPr txBox="1"/>
          <p:nvPr/>
        </p:nvSpPr>
        <p:spPr>
          <a:xfrm>
            <a:off x="10417224" y="3428184"/>
            <a:ext cx="1404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>
                <a:solidFill>
                  <a:srgbClr val="B4B5B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Actions/Outcomes 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2D5F37B-8F76-65F2-4E76-E8BF714130DD}"/>
              </a:ext>
            </a:extLst>
          </p:cNvPr>
          <p:cNvSpPr txBox="1"/>
          <p:nvPr/>
        </p:nvSpPr>
        <p:spPr>
          <a:xfrm>
            <a:off x="9936123" y="4354739"/>
            <a:ext cx="2325160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sz="9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None</a:t>
            </a:r>
            <a:endParaRPr lang="en-US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F741179F-7902-967F-91D9-BBBA01DD64AA}"/>
              </a:ext>
            </a:extLst>
          </p:cNvPr>
          <p:cNvSpPr txBox="1"/>
          <p:nvPr/>
        </p:nvSpPr>
        <p:spPr>
          <a:xfrm>
            <a:off x="6053209" y="5149962"/>
            <a:ext cx="125886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1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Merge on track and artist names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9C12BA2-A872-DBEE-E666-C5D3F01F2D39}"/>
              </a:ext>
            </a:extLst>
          </p:cNvPr>
          <p:cNvSpPr txBox="1"/>
          <p:nvPr/>
        </p:nvSpPr>
        <p:spPr>
          <a:xfrm>
            <a:off x="10293591" y="5209906"/>
            <a:ext cx="1728961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sz="1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Personal_df.csv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A623B5B3-36BD-6BAC-85A4-C1CEE5EF0977}"/>
              </a:ext>
            </a:extLst>
          </p:cNvPr>
          <p:cNvCxnSpPr>
            <a:cxnSpLocks/>
          </p:cNvCxnSpPr>
          <p:nvPr/>
        </p:nvCxnSpPr>
        <p:spPr>
          <a:xfrm>
            <a:off x="3462342" y="4273513"/>
            <a:ext cx="8496300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420A031-E930-C2AD-8068-A566DA6CEA8F}"/>
              </a:ext>
            </a:extLst>
          </p:cNvPr>
          <p:cNvCxnSpPr>
            <a:cxnSpLocks/>
          </p:cNvCxnSpPr>
          <p:nvPr/>
        </p:nvCxnSpPr>
        <p:spPr>
          <a:xfrm>
            <a:off x="3440113" y="4701069"/>
            <a:ext cx="8496300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84B1EA25-EDD7-D84E-536F-A8C2E0A54FD3}"/>
              </a:ext>
            </a:extLst>
          </p:cNvPr>
          <p:cNvCxnSpPr>
            <a:cxnSpLocks/>
          </p:cNvCxnSpPr>
          <p:nvPr/>
        </p:nvCxnSpPr>
        <p:spPr>
          <a:xfrm>
            <a:off x="3448137" y="5074852"/>
            <a:ext cx="8496300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C6E32DD-010B-21D8-0CD3-5345327AFFFF}"/>
              </a:ext>
            </a:extLst>
          </p:cNvPr>
          <p:cNvCxnSpPr>
            <a:cxnSpLocks/>
          </p:cNvCxnSpPr>
          <p:nvPr/>
        </p:nvCxnSpPr>
        <p:spPr>
          <a:xfrm>
            <a:off x="3448137" y="5590284"/>
            <a:ext cx="8496300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C5972C6D-E053-F0DB-339E-DF6AEF0440C1}"/>
              </a:ext>
            </a:extLst>
          </p:cNvPr>
          <p:cNvSpPr txBox="1"/>
          <p:nvPr/>
        </p:nvSpPr>
        <p:spPr>
          <a:xfrm>
            <a:off x="10659597" y="328923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Matthieu</a:t>
            </a:r>
          </a:p>
        </p:txBody>
      </p:sp>
      <p:sp>
        <p:nvSpPr>
          <p:cNvPr id="10" name="TextBox 9">
            <a:hlinkClick r:id="rId10" action="ppaction://hlinksldjump"/>
            <a:extLst>
              <a:ext uri="{FF2B5EF4-FFF2-40B4-BE49-F238E27FC236}">
                <a16:creationId xmlns:a16="http://schemas.microsoft.com/office/drawing/2014/main" id="{2CA02A43-0FDB-8E57-C631-D35303903C04}"/>
              </a:ext>
            </a:extLst>
          </p:cNvPr>
          <p:cNvSpPr txBox="1"/>
          <p:nvPr/>
        </p:nvSpPr>
        <p:spPr>
          <a:xfrm>
            <a:off x="869323" y="3932014"/>
            <a:ext cx="2089033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/>
                <a:cs typeface="Poppins Medium"/>
              </a:rPr>
              <a:t>Hyperparameter Tuning </a:t>
            </a:r>
          </a:p>
        </p:txBody>
      </p:sp>
      <p:pic>
        <p:nvPicPr>
          <p:cNvPr id="3074" name="Picture 2" descr="Purple Rain (album) - Wikipedia">
            <a:extLst>
              <a:ext uri="{FF2B5EF4-FFF2-40B4-BE49-F238E27FC236}">
                <a16:creationId xmlns:a16="http://schemas.microsoft.com/office/drawing/2014/main" id="{C636E2B5-2877-842B-CAFF-57A6B51C6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109" y="1163385"/>
            <a:ext cx="1405420" cy="138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Two men sitting at a table with drinks&#10;&#10;AI-generated content may be incorrect.">
            <a:extLst>
              <a:ext uri="{FF2B5EF4-FFF2-40B4-BE49-F238E27FC236}">
                <a16:creationId xmlns:a16="http://schemas.microsoft.com/office/drawing/2014/main" id="{582EFE87-50D1-EF83-7185-7AD19EF62832}"/>
              </a:ext>
            </a:extLst>
          </p:cNvPr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465928" y="328586"/>
            <a:ext cx="238127" cy="2249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hlinkClick r:id="rId11" action="ppaction://hlinksldjump"/>
            <a:extLst>
              <a:ext uri="{FF2B5EF4-FFF2-40B4-BE49-F238E27FC236}">
                <a16:creationId xmlns:a16="http://schemas.microsoft.com/office/drawing/2014/main" id="{0264D933-6368-5245-BA15-0CBABCBD5987}"/>
              </a:ext>
            </a:extLst>
          </p:cNvPr>
          <p:cNvSpPr txBox="1"/>
          <p:nvPr/>
        </p:nvSpPr>
        <p:spPr>
          <a:xfrm>
            <a:off x="869323" y="4837548"/>
            <a:ext cx="21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Operational Architecture </a:t>
            </a:r>
          </a:p>
        </p:txBody>
      </p:sp>
    </p:spTree>
    <p:extLst>
      <p:ext uri="{BB962C8B-B14F-4D97-AF65-F5344CB8AC3E}">
        <p14:creationId xmlns:p14="http://schemas.microsoft.com/office/powerpoint/2010/main" val="809817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164036" y="1898463"/>
            <a:ext cx="5860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Feature Engineering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13A1A9-A5EF-4DF8-3E0E-30ECF36C51EE}"/>
              </a:ext>
            </a:extLst>
          </p:cNvPr>
          <p:cNvSpPr txBox="1"/>
          <p:nvPr/>
        </p:nvSpPr>
        <p:spPr>
          <a:xfrm>
            <a:off x="3216685" y="2584707"/>
            <a:ext cx="8575264" cy="340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b="0" i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The </a:t>
            </a:r>
            <a:r>
              <a:rPr lang="en-IN" sz="1200">
                <a:solidFill>
                  <a:srgbClr val="B4B5B2"/>
                </a:solidFill>
                <a:latin typeface="Open Sans" panose="020B0606030504020204" pitchFamily="34" charset="0"/>
              </a:rPr>
              <a:t>S</a:t>
            </a:r>
            <a:r>
              <a:rPr lang="en-IN" sz="1200" b="0" i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potify data set was already mainly prepared for modelling so little feature engineering was necessary.</a:t>
            </a:r>
            <a:endParaRPr lang="en-IN" sz="1200">
              <a:solidFill>
                <a:srgbClr val="B4B5B2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4AF4737-265B-A328-3F66-0E2783658E82}"/>
              </a:ext>
            </a:extLst>
          </p:cNvPr>
          <p:cNvSpPr/>
          <p:nvPr/>
        </p:nvSpPr>
        <p:spPr>
          <a:xfrm rot="16200000">
            <a:off x="4548574" y="2355644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DC967C5-83A7-AD1A-BBC7-D3A104DE021D}"/>
              </a:ext>
            </a:extLst>
          </p:cNvPr>
          <p:cNvSpPr/>
          <p:nvPr/>
        </p:nvSpPr>
        <p:spPr>
          <a:xfrm>
            <a:off x="3287713" y="3616504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F596A3-D6A5-20F5-27B0-AFB77A63F95B}"/>
              </a:ext>
            </a:extLst>
          </p:cNvPr>
          <p:cNvSpPr txBox="1"/>
          <p:nvPr/>
        </p:nvSpPr>
        <p:spPr>
          <a:xfrm>
            <a:off x="3368648" y="3778126"/>
            <a:ext cx="4651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6C9467-5B08-8BAB-F1CB-37ED726D228E}"/>
              </a:ext>
            </a:extLst>
          </p:cNvPr>
          <p:cNvSpPr txBox="1"/>
          <p:nvPr/>
        </p:nvSpPr>
        <p:spPr>
          <a:xfrm>
            <a:off x="4112882" y="3793514"/>
            <a:ext cx="1850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Min max scale tempo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256E905-DA71-294B-7F7C-C652F54C3A6E}"/>
              </a:ext>
            </a:extLst>
          </p:cNvPr>
          <p:cNvSpPr/>
          <p:nvPr/>
        </p:nvSpPr>
        <p:spPr>
          <a:xfrm rot="16200000">
            <a:off x="4548574" y="3625249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88EFA61-DB70-DAFC-31DC-BDC96A80EEA8}"/>
              </a:ext>
            </a:extLst>
          </p:cNvPr>
          <p:cNvSpPr/>
          <p:nvPr/>
        </p:nvSpPr>
        <p:spPr>
          <a:xfrm>
            <a:off x="3287713" y="4886109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923580-32B6-08A6-F477-AC680FDF33FA}"/>
              </a:ext>
            </a:extLst>
          </p:cNvPr>
          <p:cNvSpPr txBox="1"/>
          <p:nvPr/>
        </p:nvSpPr>
        <p:spPr>
          <a:xfrm>
            <a:off x="3336588" y="5047731"/>
            <a:ext cx="5293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E6C7DB-54A3-306D-51D7-F9A62821BC12}"/>
              </a:ext>
            </a:extLst>
          </p:cNvPr>
          <p:cNvSpPr txBox="1"/>
          <p:nvPr/>
        </p:nvSpPr>
        <p:spPr>
          <a:xfrm>
            <a:off x="4127066" y="5000500"/>
            <a:ext cx="2279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Loudness inverted min-max scaling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BA740F2-8C9A-B970-BF59-F06421B1D7DA}"/>
              </a:ext>
            </a:extLst>
          </p:cNvPr>
          <p:cNvSpPr/>
          <p:nvPr/>
        </p:nvSpPr>
        <p:spPr>
          <a:xfrm rot="16200000">
            <a:off x="8427489" y="2357590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7028E34-DEE1-21AF-1D83-2D82580FAEB2}"/>
              </a:ext>
            </a:extLst>
          </p:cNvPr>
          <p:cNvSpPr/>
          <p:nvPr/>
        </p:nvSpPr>
        <p:spPr>
          <a:xfrm>
            <a:off x="7166628" y="3618450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D780EB8-AF77-C957-0C50-B6CC014553E1}"/>
              </a:ext>
            </a:extLst>
          </p:cNvPr>
          <p:cNvSpPr txBox="1"/>
          <p:nvPr/>
        </p:nvSpPr>
        <p:spPr>
          <a:xfrm>
            <a:off x="7213098" y="3780072"/>
            <a:ext cx="5341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82E973-9E5E-248B-72F7-B3EB6FB871AC}"/>
              </a:ext>
            </a:extLst>
          </p:cNvPr>
          <p:cNvSpPr txBox="1"/>
          <p:nvPr/>
        </p:nvSpPr>
        <p:spPr>
          <a:xfrm>
            <a:off x="7991797" y="3684033"/>
            <a:ext cx="2271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‘Artists’ column composite </a:t>
            </a:r>
            <a:br>
              <a:rPr lang="en-IN"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</a:br>
            <a:r>
              <a:rPr lang="en-IN"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values split by ‘;’ into new </a:t>
            </a:r>
          </a:p>
          <a:p>
            <a:r>
              <a:rPr lang="en-IN"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columns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7AFAA0F-4912-A9E2-F38E-0D53833DD103}"/>
              </a:ext>
            </a:extLst>
          </p:cNvPr>
          <p:cNvSpPr/>
          <p:nvPr/>
        </p:nvSpPr>
        <p:spPr>
          <a:xfrm rot="16200000">
            <a:off x="8427489" y="3643173"/>
            <a:ext cx="631017" cy="3152739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C800A48B-76D3-4A43-7A51-44D9C1E42F7E}"/>
              </a:ext>
            </a:extLst>
          </p:cNvPr>
          <p:cNvSpPr/>
          <p:nvPr/>
        </p:nvSpPr>
        <p:spPr>
          <a:xfrm>
            <a:off x="7166628" y="4904033"/>
            <a:ext cx="627062" cy="627062"/>
          </a:xfrm>
          <a:prstGeom prst="roundRect">
            <a:avLst>
              <a:gd name="adj" fmla="val 497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1EB0B5B-9B73-3AD3-B6AF-B8FD207D5402}"/>
              </a:ext>
            </a:extLst>
          </p:cNvPr>
          <p:cNvSpPr txBox="1"/>
          <p:nvPr/>
        </p:nvSpPr>
        <p:spPr>
          <a:xfrm>
            <a:off x="7205885" y="5065655"/>
            <a:ext cx="5485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04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45E1DAD-9FDE-65CC-54CB-E9BA20B4E466}"/>
              </a:ext>
            </a:extLst>
          </p:cNvPr>
          <p:cNvSpPr txBox="1"/>
          <p:nvPr/>
        </p:nvSpPr>
        <p:spPr>
          <a:xfrm>
            <a:off x="7991797" y="5081043"/>
            <a:ext cx="2273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 ‘explicit’ binary conversion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E04041-2489-1C8B-2FC9-949BCD04633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9" name="Oval 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6E04132-DD40-D888-227A-2FF55C8155AC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9D1CF412-EA23-FA8F-EF03-64FEC15FC5C2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9B536A-21A8-C49C-C264-E5F388E1EA52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7" name="Oval 1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0A466A9-4C65-A3A5-0762-2B090A939A8A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794D78F-E67C-04BF-C09E-C4A809C4CAD9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3" name="TextBox 112">
            <a:hlinkClick r:id="rId2" action="ppaction://hlinksldjump"/>
            <a:extLst>
              <a:ext uri="{FF2B5EF4-FFF2-40B4-BE49-F238E27FC236}">
                <a16:creationId xmlns:a16="http://schemas.microsoft.com/office/drawing/2014/main" id="{D8C03198-4298-4C7B-E7AA-E10512B4DA34}"/>
              </a:ext>
            </a:extLst>
          </p:cNvPr>
          <p:cNvSpPr txBox="1"/>
          <p:nvPr/>
        </p:nvSpPr>
        <p:spPr>
          <a:xfrm>
            <a:off x="869323" y="845770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Problem Statement</a:t>
            </a:r>
          </a:p>
        </p:txBody>
      </p:sp>
      <p:sp>
        <p:nvSpPr>
          <p:cNvPr id="114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C9AC5D2E-C238-98D2-081A-59FA74E0EFA1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TextBox 114">
            <a:hlinkClick r:id="rId3" action="ppaction://hlinksldjump"/>
            <a:extLst>
              <a:ext uri="{FF2B5EF4-FFF2-40B4-BE49-F238E27FC236}">
                <a16:creationId xmlns:a16="http://schemas.microsoft.com/office/drawing/2014/main" id="{D100F13B-9E89-7890-8480-C84C8E85D7DF}"/>
              </a:ext>
            </a:extLst>
          </p:cNvPr>
          <p:cNvSpPr txBox="1"/>
          <p:nvPr/>
        </p:nvSpPr>
        <p:spPr>
          <a:xfrm>
            <a:off x="869323" y="1302704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Vision</a:t>
            </a:r>
          </a:p>
        </p:txBody>
      </p:sp>
      <p:sp>
        <p:nvSpPr>
          <p:cNvPr id="116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B4471C11-0E6E-E9BE-11F8-1AB315A18D68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TextBox 116">
            <a:hlinkClick r:id="rId4" action="ppaction://hlinksldjump"/>
            <a:extLst>
              <a:ext uri="{FF2B5EF4-FFF2-40B4-BE49-F238E27FC236}">
                <a16:creationId xmlns:a16="http://schemas.microsoft.com/office/drawing/2014/main" id="{C5A1228D-F3D4-AEB5-31C4-C43628510E49}"/>
              </a:ext>
            </a:extLst>
          </p:cNvPr>
          <p:cNvSpPr txBox="1"/>
          <p:nvPr/>
        </p:nvSpPr>
        <p:spPr>
          <a:xfrm>
            <a:off x="869323" y="175178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Exploration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DACE9B3-C746-37AA-5F94-CF158952DD98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19" name="Freeform: Shape 26">
              <a:hlinkClick r:id="rId4" action="ppaction://hlinksldjump"/>
              <a:extLst>
                <a:ext uri="{FF2B5EF4-FFF2-40B4-BE49-F238E27FC236}">
                  <a16:creationId xmlns:a16="http://schemas.microsoft.com/office/drawing/2014/main" id="{BCA5284B-A65C-22C7-A63E-5998C1B96943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27">
              <a:hlinkClick r:id="rId4" action="ppaction://hlinksldjump"/>
              <a:extLst>
                <a:ext uri="{FF2B5EF4-FFF2-40B4-BE49-F238E27FC236}">
                  <a16:creationId xmlns:a16="http://schemas.microsoft.com/office/drawing/2014/main" id="{2C440F85-CFA5-3808-4935-4F91B125118E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28">
              <a:hlinkClick r:id="rId4" action="ppaction://hlinksldjump"/>
              <a:extLst>
                <a:ext uri="{FF2B5EF4-FFF2-40B4-BE49-F238E27FC236}">
                  <a16:creationId xmlns:a16="http://schemas.microsoft.com/office/drawing/2014/main" id="{DFE9A1FF-35D0-F44C-948A-44271FF1A729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22" name="TextBox 121">
            <a:hlinkClick r:id="rId5" action="ppaction://hlinksldjump"/>
            <a:extLst>
              <a:ext uri="{FF2B5EF4-FFF2-40B4-BE49-F238E27FC236}">
                <a16:creationId xmlns:a16="http://schemas.microsoft.com/office/drawing/2014/main" id="{5AA9FEB1-E3EB-9A21-2FED-15AB607E4E7B}"/>
              </a:ext>
            </a:extLst>
          </p:cNvPr>
          <p:cNvSpPr txBox="1"/>
          <p:nvPr/>
        </p:nvSpPr>
        <p:spPr>
          <a:xfrm>
            <a:off x="869323" y="2200874"/>
            <a:ext cx="1340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 Cleaning 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284FC37-A0D9-FA91-628F-667F973CE356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124" name="Rectangle: Rounded Corners 40">
              <a:hlinkClick r:id="rId5" action="ppaction://hlinksldjump"/>
              <a:extLst>
                <a:ext uri="{FF2B5EF4-FFF2-40B4-BE49-F238E27FC236}">
                  <a16:creationId xmlns:a16="http://schemas.microsoft.com/office/drawing/2014/main" id="{B42BFF80-B078-CF81-6356-12F2F6C486C5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5" name="Graphic 124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6794E405-E5AD-C9FA-ED50-6A47BD626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DBF230A-FE8E-0A9B-CE38-EB4FD582A80C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127" name="Rectangle: Rounded Corners 48">
              <a:hlinkClick r:id="rId8" action="ppaction://hlinksldjump"/>
              <a:extLst>
                <a:ext uri="{FF2B5EF4-FFF2-40B4-BE49-F238E27FC236}">
                  <a16:creationId xmlns:a16="http://schemas.microsoft.com/office/drawing/2014/main" id="{8F8411C6-AB1A-5B84-F4E4-1F8B0CBE35DE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8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F18C85D9-CBE1-4A7D-AFD7-98A410EB4529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29" name="TextBox 128">
            <a:hlinkClick r:id="rId8" action="ppaction://hlinksldjump"/>
            <a:extLst>
              <a:ext uri="{FF2B5EF4-FFF2-40B4-BE49-F238E27FC236}">
                <a16:creationId xmlns:a16="http://schemas.microsoft.com/office/drawing/2014/main" id="{B43CFEDF-713E-D068-2F75-77D69D932F8D}"/>
              </a:ext>
            </a:extLst>
          </p:cNvPr>
          <p:cNvSpPr txBox="1"/>
          <p:nvPr/>
        </p:nvSpPr>
        <p:spPr>
          <a:xfrm>
            <a:off x="869323" y="2649959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Feature Engineering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17BAA99-6AB4-CEC0-0EA0-8FB8C6483CE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hlinkClick r:id="rId9" action="ppaction://hlinksldjump"/>
            <a:extLst>
              <a:ext uri="{FF2B5EF4-FFF2-40B4-BE49-F238E27FC236}">
                <a16:creationId xmlns:a16="http://schemas.microsoft.com/office/drawing/2014/main" id="{2642D193-4805-1079-A0D0-A04070A8C20C}"/>
              </a:ext>
            </a:extLst>
          </p:cNvPr>
          <p:cNvSpPr txBox="1"/>
          <p:nvPr/>
        </p:nvSpPr>
        <p:spPr>
          <a:xfrm>
            <a:off x="869323" y="3479247"/>
            <a:ext cx="1447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Model Selection </a:t>
            </a:r>
          </a:p>
        </p:txBody>
      </p:sp>
      <p:sp>
        <p:nvSpPr>
          <p:cNvPr id="132" name="Freeform: Shape 49">
            <a:hlinkClick r:id="rId9" action="ppaction://hlinksldjump"/>
            <a:extLst>
              <a:ext uri="{FF2B5EF4-FFF2-40B4-BE49-F238E27FC236}">
                <a16:creationId xmlns:a16="http://schemas.microsoft.com/office/drawing/2014/main" id="{33DD9B1B-1309-7E05-D77E-176B85520258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57">
            <a:hlinkClick r:id="rId10" action="ppaction://hlinksldjump"/>
            <a:extLst>
              <a:ext uri="{FF2B5EF4-FFF2-40B4-BE49-F238E27FC236}">
                <a16:creationId xmlns:a16="http://schemas.microsoft.com/office/drawing/2014/main" id="{F6141874-8E85-07A4-2534-F687A0A4D257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TextBox 134">
            <a:hlinkClick r:id="rId11" action="ppaction://hlinksldjump"/>
            <a:extLst>
              <a:ext uri="{FF2B5EF4-FFF2-40B4-BE49-F238E27FC236}">
                <a16:creationId xmlns:a16="http://schemas.microsoft.com/office/drawing/2014/main" id="{57EB6EC1-118E-475F-B356-4193814E167E}"/>
              </a:ext>
            </a:extLst>
          </p:cNvPr>
          <p:cNvSpPr txBox="1"/>
          <p:nvPr/>
        </p:nvSpPr>
        <p:spPr>
          <a:xfrm>
            <a:off x="869323" y="4384781"/>
            <a:ext cx="2145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Results &amp; Cluster Naming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8E08CC3-8FCF-14FA-3FC2-BB175053A6A1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37" name="Freeform: Shape 63">
              <a:hlinkClick r:id="rId11" action="ppaction://hlinksldjump"/>
              <a:extLst>
                <a:ext uri="{FF2B5EF4-FFF2-40B4-BE49-F238E27FC236}">
                  <a16:creationId xmlns:a16="http://schemas.microsoft.com/office/drawing/2014/main" id="{39769A24-11A0-5569-E9E6-E0BA09A27B5F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78">
              <a:hlinkClick r:id="rId11" action="ppaction://hlinksldjump"/>
              <a:extLst>
                <a:ext uri="{FF2B5EF4-FFF2-40B4-BE49-F238E27FC236}">
                  <a16:creationId xmlns:a16="http://schemas.microsoft.com/office/drawing/2014/main" id="{065ECA97-2BD9-9CD0-428C-FCF8624BD2F5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BA41636-A703-FEFB-60CC-9FC425DF4A4F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41" name="Freeform: Shape 93">
              <a:hlinkClick r:id="rId11" action="ppaction://hlinksldjump"/>
              <a:extLst>
                <a:ext uri="{FF2B5EF4-FFF2-40B4-BE49-F238E27FC236}">
                  <a16:creationId xmlns:a16="http://schemas.microsoft.com/office/drawing/2014/main" id="{A326B224-2EA4-3D3A-49DF-71FE88DB65B9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95">
              <a:hlinkClick r:id="rId11" action="ppaction://hlinksldjump"/>
              <a:extLst>
                <a:ext uri="{FF2B5EF4-FFF2-40B4-BE49-F238E27FC236}">
                  <a16:creationId xmlns:a16="http://schemas.microsoft.com/office/drawing/2014/main" id="{5D4312C3-AFAA-B441-0EE3-BDB4D51E0CF4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3" name="TextBox 142">
            <a:hlinkClick r:id="rId12" action="ppaction://hlinksldjump"/>
            <a:extLst>
              <a:ext uri="{FF2B5EF4-FFF2-40B4-BE49-F238E27FC236}">
                <a16:creationId xmlns:a16="http://schemas.microsoft.com/office/drawing/2014/main" id="{61D07E6A-41DF-8807-67E5-26E0FB852C2F}"/>
              </a:ext>
            </a:extLst>
          </p:cNvPr>
          <p:cNvSpPr txBox="1"/>
          <p:nvPr/>
        </p:nvSpPr>
        <p:spPr>
          <a:xfrm>
            <a:off x="869323" y="5290315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Results &amp; Analysis</a:t>
            </a:r>
          </a:p>
        </p:txBody>
      </p:sp>
      <p:sp>
        <p:nvSpPr>
          <p:cNvPr id="144" name="Freeform: Shape 101">
            <a:hlinkClick r:id="rId12" action="ppaction://hlinksldjump"/>
            <a:extLst>
              <a:ext uri="{FF2B5EF4-FFF2-40B4-BE49-F238E27FC236}">
                <a16:creationId xmlns:a16="http://schemas.microsoft.com/office/drawing/2014/main" id="{EFD9F746-177A-BCDD-FDF8-EF5DD32F0A7E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45" name="Graphic 144" descr="Space Saucer with solid fill">
            <a:extLst>
              <a:ext uri="{FF2B5EF4-FFF2-40B4-BE49-F238E27FC236}">
                <a16:creationId xmlns:a16="http://schemas.microsoft.com/office/drawing/2014/main" id="{61EAEAF9-EAB3-255D-F5F5-EEA4EA392A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9455" y="5720899"/>
            <a:ext cx="267403" cy="267403"/>
          </a:xfrm>
          <a:prstGeom prst="rect">
            <a:avLst/>
          </a:prstGeom>
        </p:spPr>
      </p:pic>
      <p:sp>
        <p:nvSpPr>
          <p:cNvPr id="146" name="TextBox 145">
            <a:hlinkClick r:id="rId12" action="ppaction://hlinksldjump"/>
            <a:extLst>
              <a:ext uri="{FF2B5EF4-FFF2-40B4-BE49-F238E27FC236}">
                <a16:creationId xmlns:a16="http://schemas.microsoft.com/office/drawing/2014/main" id="{BEBCD766-64E6-A654-4AA8-FB3E4B39F9C7}"/>
              </a:ext>
            </a:extLst>
          </p:cNvPr>
          <p:cNvSpPr txBox="1"/>
          <p:nvPr/>
        </p:nvSpPr>
        <p:spPr>
          <a:xfrm>
            <a:off x="869323" y="5711303"/>
            <a:ext cx="1571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Future Exploration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44000C9-601C-45FA-44F2-CD06E4BE2EF0}"/>
              </a:ext>
            </a:extLst>
          </p:cNvPr>
          <p:cNvSpPr txBox="1"/>
          <p:nvPr/>
        </p:nvSpPr>
        <p:spPr>
          <a:xfrm>
            <a:off x="10659597" y="328923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Matthieu</a:t>
            </a:r>
          </a:p>
        </p:txBody>
      </p:sp>
      <p:sp>
        <p:nvSpPr>
          <p:cNvPr id="11" name="TextBox 10">
            <a:hlinkClick r:id="rId10" action="ppaction://hlinksldjump"/>
            <a:extLst>
              <a:ext uri="{FF2B5EF4-FFF2-40B4-BE49-F238E27FC236}">
                <a16:creationId xmlns:a16="http://schemas.microsoft.com/office/drawing/2014/main" id="{1974B87E-0EAF-9A19-B934-0E6C92B9CB87}"/>
              </a:ext>
            </a:extLst>
          </p:cNvPr>
          <p:cNvSpPr txBox="1"/>
          <p:nvPr/>
        </p:nvSpPr>
        <p:spPr>
          <a:xfrm>
            <a:off x="869323" y="3932014"/>
            <a:ext cx="2089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Hyperparameter Tuning </a:t>
            </a:r>
          </a:p>
        </p:txBody>
      </p:sp>
      <p:pic>
        <p:nvPicPr>
          <p:cNvPr id="2" name="Picture 1" descr="Two men sitting at a table with drinks&#10;&#10;AI-generated content may be incorrect.">
            <a:extLst>
              <a:ext uri="{FF2B5EF4-FFF2-40B4-BE49-F238E27FC236}">
                <a16:creationId xmlns:a16="http://schemas.microsoft.com/office/drawing/2014/main" id="{07115C82-C11C-2A99-0337-9886FE84607A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465928" y="328586"/>
            <a:ext cx="238127" cy="2249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>
            <a:hlinkClick r:id="rId11" action="ppaction://hlinksldjump"/>
            <a:extLst>
              <a:ext uri="{FF2B5EF4-FFF2-40B4-BE49-F238E27FC236}">
                <a16:creationId xmlns:a16="http://schemas.microsoft.com/office/drawing/2014/main" id="{7BFE1AD7-F0A5-6A6C-84EF-D5DAE0DD8862}"/>
              </a:ext>
            </a:extLst>
          </p:cNvPr>
          <p:cNvSpPr txBox="1"/>
          <p:nvPr/>
        </p:nvSpPr>
        <p:spPr>
          <a:xfrm>
            <a:off x="869323" y="4837548"/>
            <a:ext cx="21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Operational Architecture </a:t>
            </a:r>
          </a:p>
        </p:txBody>
      </p:sp>
    </p:spTree>
    <p:extLst>
      <p:ext uri="{BB962C8B-B14F-4D97-AF65-F5344CB8AC3E}">
        <p14:creationId xmlns:p14="http://schemas.microsoft.com/office/powerpoint/2010/main" val="2364773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E2145-295C-73BC-E420-90B582668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CC8F4D8F-9776-594F-0A41-7244099DCCB6}"/>
              </a:ext>
            </a:extLst>
          </p:cNvPr>
          <p:cNvSpPr/>
          <p:nvPr/>
        </p:nvSpPr>
        <p:spPr>
          <a:xfrm>
            <a:off x="3008671" y="2788458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6" name="Rectangle: Rounded Corners 22">
            <a:extLst>
              <a:ext uri="{FF2B5EF4-FFF2-40B4-BE49-F238E27FC236}">
                <a16:creationId xmlns:a16="http://schemas.microsoft.com/office/drawing/2014/main" id="{0143DEDF-6CCB-953A-D03D-AD33E07A3B8A}"/>
              </a:ext>
            </a:extLst>
          </p:cNvPr>
          <p:cNvSpPr/>
          <p:nvPr/>
        </p:nvSpPr>
        <p:spPr>
          <a:xfrm>
            <a:off x="8192578" y="2377502"/>
            <a:ext cx="1522737" cy="1548535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Fast &amp; Scalable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634077-0F5A-4A40-A9FD-0BD26B0F13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432824-C28B-9D23-F687-62959B3FF04E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0E89191-79C0-8A53-7C56-B29595A6C148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902F8DE-55C7-D0F4-0E1B-50350DEF2F51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3C3045D-87EF-5E61-1FE0-B6A4BF0A2B46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E4BE9828-6F0D-735E-322B-F6D95D3BFBE9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E7182E9-A530-7D6F-0E5D-E9E0A7F81235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C21880F1-3DF9-2FED-71A0-06B6DBC8B1EC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C3141FE3-157D-8C63-CCB8-E0E92417C79E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2022AEE-8DA6-DCDD-031A-28DD32F18EB5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2A95559-FD2C-4BA3-F986-C542EF4BBC7D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9" name="Oval 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4A1CFDB8-C3D0-D6E1-B644-23B92409CBCA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6C95AC8-C282-A324-C0E9-2853B1D915C0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D45132-628C-FE9F-C1D3-156ADC475D83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6" name="Oval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AE10784-BC7E-EB61-5D5D-2504DD22860C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878EC27-9C50-9511-C18D-2C385C3844E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9" name="TextBox 18">
            <a:hlinkClick r:id="rId2" action="ppaction://hlinksldjump"/>
            <a:extLst>
              <a:ext uri="{FF2B5EF4-FFF2-40B4-BE49-F238E27FC236}">
                <a16:creationId xmlns:a16="http://schemas.microsoft.com/office/drawing/2014/main" id="{45A21696-DBB6-C17F-7807-9685D1805AED}"/>
              </a:ext>
            </a:extLst>
          </p:cNvPr>
          <p:cNvSpPr txBox="1"/>
          <p:nvPr/>
        </p:nvSpPr>
        <p:spPr>
          <a:xfrm>
            <a:off x="869323" y="845770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Problem Statement</a:t>
            </a:r>
          </a:p>
        </p:txBody>
      </p:sp>
      <p:sp>
        <p:nvSpPr>
          <p:cNvPr id="20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341C34D9-85F4-AB17-D65C-80EDEE0168DD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extBox 20">
            <a:hlinkClick r:id="rId3" action="ppaction://hlinksldjump"/>
            <a:extLst>
              <a:ext uri="{FF2B5EF4-FFF2-40B4-BE49-F238E27FC236}">
                <a16:creationId xmlns:a16="http://schemas.microsoft.com/office/drawing/2014/main" id="{3CD6EFCE-2F52-2414-E2AF-88AAB4A44E97}"/>
              </a:ext>
            </a:extLst>
          </p:cNvPr>
          <p:cNvSpPr txBox="1"/>
          <p:nvPr/>
        </p:nvSpPr>
        <p:spPr>
          <a:xfrm>
            <a:off x="869323" y="1302704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Vision</a:t>
            </a:r>
          </a:p>
        </p:txBody>
      </p:sp>
      <p:sp>
        <p:nvSpPr>
          <p:cNvPr id="22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66E6591C-5CB4-8E0E-25F7-81D7F560BBDC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TextBox 26">
            <a:hlinkClick r:id="rId4" action="ppaction://hlinksldjump"/>
            <a:extLst>
              <a:ext uri="{FF2B5EF4-FFF2-40B4-BE49-F238E27FC236}">
                <a16:creationId xmlns:a16="http://schemas.microsoft.com/office/drawing/2014/main" id="{9966EF09-5CE3-8ABE-F4B9-C9F26E39E8CD}"/>
              </a:ext>
            </a:extLst>
          </p:cNvPr>
          <p:cNvSpPr txBox="1"/>
          <p:nvPr/>
        </p:nvSpPr>
        <p:spPr>
          <a:xfrm>
            <a:off x="869323" y="175178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Exploration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177824-3ABE-948F-F209-9C35703C1ADF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29" name="Freeform: Shape 26">
              <a:hlinkClick r:id="rId4" action="ppaction://hlinksldjump"/>
              <a:extLst>
                <a:ext uri="{FF2B5EF4-FFF2-40B4-BE49-F238E27FC236}">
                  <a16:creationId xmlns:a16="http://schemas.microsoft.com/office/drawing/2014/main" id="{47206109-9C57-49AB-BB35-5C816F682657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7">
              <a:hlinkClick r:id="rId4" action="ppaction://hlinksldjump"/>
              <a:extLst>
                <a:ext uri="{FF2B5EF4-FFF2-40B4-BE49-F238E27FC236}">
                  <a16:creationId xmlns:a16="http://schemas.microsoft.com/office/drawing/2014/main" id="{DD1B09C7-A043-C835-D336-24CBC6903372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28">
              <a:hlinkClick r:id="rId4" action="ppaction://hlinksldjump"/>
              <a:extLst>
                <a:ext uri="{FF2B5EF4-FFF2-40B4-BE49-F238E27FC236}">
                  <a16:creationId xmlns:a16="http://schemas.microsoft.com/office/drawing/2014/main" id="{AAEF7B19-E626-6D8C-6D87-C4CFFE13E425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" name="TextBox 33">
            <a:hlinkClick r:id="rId5" action="ppaction://hlinksldjump"/>
            <a:extLst>
              <a:ext uri="{FF2B5EF4-FFF2-40B4-BE49-F238E27FC236}">
                <a16:creationId xmlns:a16="http://schemas.microsoft.com/office/drawing/2014/main" id="{A6B6407A-CB74-2E1E-085A-457DCEAAB493}"/>
              </a:ext>
            </a:extLst>
          </p:cNvPr>
          <p:cNvSpPr txBox="1"/>
          <p:nvPr/>
        </p:nvSpPr>
        <p:spPr>
          <a:xfrm>
            <a:off x="869323" y="2200874"/>
            <a:ext cx="1340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 Cleaning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087830B-6BF6-9FFE-9D2D-2A06044854FB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41" name="Rectangle: Rounded Corners 40">
              <a:hlinkClick r:id="rId5" action="ppaction://hlinksldjump"/>
              <a:extLst>
                <a:ext uri="{FF2B5EF4-FFF2-40B4-BE49-F238E27FC236}">
                  <a16:creationId xmlns:a16="http://schemas.microsoft.com/office/drawing/2014/main" id="{0C481900-99B5-761C-CA39-DCB899FA935C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3" name="Graphic 42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86013AC3-2C7D-10B2-6EE8-81848EB5B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4F00AA0-8417-2076-381C-2A58D6EB1FD6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47" name="Rectangle: Rounded Corners 48">
              <a:hlinkClick r:id="rId8" action="ppaction://hlinksldjump"/>
              <a:extLst>
                <a:ext uri="{FF2B5EF4-FFF2-40B4-BE49-F238E27FC236}">
                  <a16:creationId xmlns:a16="http://schemas.microsoft.com/office/drawing/2014/main" id="{27742A16-F75A-C0C8-D180-7F48B315112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38055DFB-13E1-11E7-B29B-E5D1DDF72FE1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50" name="TextBox 49">
            <a:hlinkClick r:id="rId8" action="ppaction://hlinksldjump"/>
            <a:extLst>
              <a:ext uri="{FF2B5EF4-FFF2-40B4-BE49-F238E27FC236}">
                <a16:creationId xmlns:a16="http://schemas.microsoft.com/office/drawing/2014/main" id="{0A744DB0-5A77-6FEF-8823-7C2D2BB07038}"/>
              </a:ext>
            </a:extLst>
          </p:cNvPr>
          <p:cNvSpPr txBox="1"/>
          <p:nvPr/>
        </p:nvSpPr>
        <p:spPr>
          <a:xfrm>
            <a:off x="869323" y="2649959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Feature Engineering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76331C5-5C79-58A7-84AF-96D809A2432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DEAD3066-3541-3CE6-154F-B2C156098E23}"/>
              </a:ext>
            </a:extLst>
          </p:cNvPr>
          <p:cNvSpPr txBox="1"/>
          <p:nvPr/>
        </p:nvSpPr>
        <p:spPr>
          <a:xfrm>
            <a:off x="869323" y="3479247"/>
            <a:ext cx="1447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Model Selection </a:t>
            </a:r>
          </a:p>
        </p:txBody>
      </p:sp>
      <p:sp>
        <p:nvSpPr>
          <p:cNvPr id="55" name="Freeform: Shape 49">
            <a:hlinkClick r:id="rId9" action="ppaction://hlinksldjump"/>
            <a:extLst>
              <a:ext uri="{FF2B5EF4-FFF2-40B4-BE49-F238E27FC236}">
                <a16:creationId xmlns:a16="http://schemas.microsoft.com/office/drawing/2014/main" id="{24C006CE-EAA7-3F8B-BB7F-22EF44185CE8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57">
            <a:hlinkClick r:id="rId10" action="ppaction://hlinksldjump"/>
            <a:extLst>
              <a:ext uri="{FF2B5EF4-FFF2-40B4-BE49-F238E27FC236}">
                <a16:creationId xmlns:a16="http://schemas.microsoft.com/office/drawing/2014/main" id="{9F00E4FE-19B4-4AAF-4D60-176A2056AA7A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TextBox 63">
            <a:hlinkClick r:id="rId11" action="ppaction://hlinksldjump"/>
            <a:extLst>
              <a:ext uri="{FF2B5EF4-FFF2-40B4-BE49-F238E27FC236}">
                <a16:creationId xmlns:a16="http://schemas.microsoft.com/office/drawing/2014/main" id="{2262E78A-A6E4-5E93-D1AF-2B23C5C6B97A}"/>
              </a:ext>
            </a:extLst>
          </p:cNvPr>
          <p:cNvSpPr txBox="1"/>
          <p:nvPr/>
        </p:nvSpPr>
        <p:spPr>
          <a:xfrm>
            <a:off x="869323" y="4384781"/>
            <a:ext cx="2145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Results &amp; Cluster Naming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4781474-166D-5E08-BF67-1AB05DBDE31A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67" name="Freeform: Shape 63">
              <a:hlinkClick r:id="rId11" action="ppaction://hlinksldjump"/>
              <a:extLst>
                <a:ext uri="{FF2B5EF4-FFF2-40B4-BE49-F238E27FC236}">
                  <a16:creationId xmlns:a16="http://schemas.microsoft.com/office/drawing/2014/main" id="{C4E18057-12EE-9D49-6D5F-7E7CC1E727A4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78">
              <a:hlinkClick r:id="rId11" action="ppaction://hlinksldjump"/>
              <a:extLst>
                <a:ext uri="{FF2B5EF4-FFF2-40B4-BE49-F238E27FC236}">
                  <a16:creationId xmlns:a16="http://schemas.microsoft.com/office/drawing/2014/main" id="{3FB87EE7-0435-89D0-9586-490FD9DCE05E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EE70550-D40D-20B7-F1B2-6FE40EF24812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79" name="Freeform: Shape 93">
              <a:hlinkClick r:id="rId11" action="ppaction://hlinksldjump"/>
              <a:extLst>
                <a:ext uri="{FF2B5EF4-FFF2-40B4-BE49-F238E27FC236}">
                  <a16:creationId xmlns:a16="http://schemas.microsoft.com/office/drawing/2014/main" id="{5A997309-699F-58DF-D06E-6E7969CB24CF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95">
              <a:hlinkClick r:id="rId11" action="ppaction://hlinksldjump"/>
              <a:extLst>
                <a:ext uri="{FF2B5EF4-FFF2-40B4-BE49-F238E27FC236}">
                  <a16:creationId xmlns:a16="http://schemas.microsoft.com/office/drawing/2014/main" id="{DE1EDCC7-C58A-0027-672E-39355F0E7974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6" name="TextBox 85">
            <a:hlinkClick r:id="rId12" action="ppaction://hlinksldjump"/>
            <a:extLst>
              <a:ext uri="{FF2B5EF4-FFF2-40B4-BE49-F238E27FC236}">
                <a16:creationId xmlns:a16="http://schemas.microsoft.com/office/drawing/2014/main" id="{54FEE032-6516-BBE1-1655-5F05CA8C1CFB}"/>
              </a:ext>
            </a:extLst>
          </p:cNvPr>
          <p:cNvSpPr txBox="1"/>
          <p:nvPr/>
        </p:nvSpPr>
        <p:spPr>
          <a:xfrm>
            <a:off x="869323" y="5290315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Results &amp; Analysis</a:t>
            </a:r>
          </a:p>
        </p:txBody>
      </p:sp>
      <p:sp>
        <p:nvSpPr>
          <p:cNvPr id="87" name="Freeform: Shape 101">
            <a:hlinkClick r:id="rId12" action="ppaction://hlinksldjump"/>
            <a:extLst>
              <a:ext uri="{FF2B5EF4-FFF2-40B4-BE49-F238E27FC236}">
                <a16:creationId xmlns:a16="http://schemas.microsoft.com/office/drawing/2014/main" id="{1F43DC45-CB67-F4C2-0252-B974472B4FB9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88" name="Graphic 87" descr="Space Saucer with solid fill">
            <a:extLst>
              <a:ext uri="{FF2B5EF4-FFF2-40B4-BE49-F238E27FC236}">
                <a16:creationId xmlns:a16="http://schemas.microsoft.com/office/drawing/2014/main" id="{52523398-39AD-004C-874F-096B2B90A1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9455" y="5720899"/>
            <a:ext cx="267403" cy="267403"/>
          </a:xfrm>
          <a:prstGeom prst="rect">
            <a:avLst/>
          </a:prstGeom>
        </p:spPr>
      </p:pic>
      <p:sp>
        <p:nvSpPr>
          <p:cNvPr id="89" name="TextBox 88">
            <a:hlinkClick r:id="rId12" action="ppaction://hlinksldjump"/>
            <a:extLst>
              <a:ext uri="{FF2B5EF4-FFF2-40B4-BE49-F238E27FC236}">
                <a16:creationId xmlns:a16="http://schemas.microsoft.com/office/drawing/2014/main" id="{57AFB86A-E9B5-64F3-A94D-9CD191104F5E}"/>
              </a:ext>
            </a:extLst>
          </p:cNvPr>
          <p:cNvSpPr txBox="1"/>
          <p:nvPr/>
        </p:nvSpPr>
        <p:spPr>
          <a:xfrm>
            <a:off x="869323" y="5711303"/>
            <a:ext cx="1571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Future Exploration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5EE4234-9B20-6894-4182-67FD7B135D3D}"/>
              </a:ext>
            </a:extLst>
          </p:cNvPr>
          <p:cNvSpPr txBox="1"/>
          <p:nvPr/>
        </p:nvSpPr>
        <p:spPr>
          <a:xfrm>
            <a:off x="10659597" y="328923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Matthieu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0CBC35-8FB5-5EB1-A0FB-002412AFBC2F}"/>
              </a:ext>
            </a:extLst>
          </p:cNvPr>
          <p:cNvSpPr txBox="1"/>
          <p:nvPr/>
        </p:nvSpPr>
        <p:spPr>
          <a:xfrm>
            <a:off x="3057566" y="2317933"/>
            <a:ext cx="46295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000">
                <a:solidFill>
                  <a:srgbClr val="B4B5B2"/>
                </a:solidFill>
                <a:latin typeface="Open Sans"/>
                <a:ea typeface="Open Sans"/>
                <a:cs typeface="Open Sans"/>
              </a:rPr>
              <a:t>K-means, Hierarchical or DB-Scan?</a:t>
            </a:r>
          </a:p>
        </p:txBody>
      </p:sp>
      <p:sp>
        <p:nvSpPr>
          <p:cNvPr id="111" name="Rectangle: Rounded Corners 22">
            <a:extLst>
              <a:ext uri="{FF2B5EF4-FFF2-40B4-BE49-F238E27FC236}">
                <a16:creationId xmlns:a16="http://schemas.microsoft.com/office/drawing/2014/main" id="{C1D02E95-2AD5-C983-0872-CBF4CCFDB4FF}"/>
              </a:ext>
            </a:extLst>
          </p:cNvPr>
          <p:cNvSpPr/>
          <p:nvPr/>
        </p:nvSpPr>
        <p:spPr>
          <a:xfrm>
            <a:off x="10261276" y="2377502"/>
            <a:ext cx="1522737" cy="1548535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Accurate Geometry Fit</a:t>
            </a:r>
          </a:p>
        </p:txBody>
      </p:sp>
      <p:sp>
        <p:nvSpPr>
          <p:cNvPr id="112" name="Rectangle: Rounded Corners 23">
            <a:extLst>
              <a:ext uri="{FF2B5EF4-FFF2-40B4-BE49-F238E27FC236}">
                <a16:creationId xmlns:a16="http://schemas.microsoft.com/office/drawing/2014/main" id="{27198AE4-04C5-032D-0D77-6735EEF47018}"/>
              </a:ext>
            </a:extLst>
          </p:cNvPr>
          <p:cNvSpPr/>
          <p:nvPr/>
        </p:nvSpPr>
        <p:spPr>
          <a:xfrm>
            <a:off x="8238273" y="4436340"/>
            <a:ext cx="1522737" cy="1548535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Structured and Flexible </a:t>
            </a:r>
          </a:p>
        </p:txBody>
      </p:sp>
      <p:sp>
        <p:nvSpPr>
          <p:cNvPr id="113" name="Rectangle: Rounded Corners 24">
            <a:extLst>
              <a:ext uri="{FF2B5EF4-FFF2-40B4-BE49-F238E27FC236}">
                <a16:creationId xmlns:a16="http://schemas.microsoft.com/office/drawing/2014/main" id="{B98C4BD5-AE62-A582-F75B-3109EC627C59}"/>
              </a:ext>
            </a:extLst>
          </p:cNvPr>
          <p:cNvSpPr/>
          <p:nvPr/>
        </p:nvSpPr>
        <p:spPr>
          <a:xfrm>
            <a:off x="10261276" y="4436340"/>
            <a:ext cx="1522737" cy="1548535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Production Ready 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D531E65-19AF-C14F-DC7C-A07E3889DCC0}"/>
              </a:ext>
            </a:extLst>
          </p:cNvPr>
          <p:cNvSpPr txBox="1"/>
          <p:nvPr/>
        </p:nvSpPr>
        <p:spPr>
          <a:xfrm>
            <a:off x="8369313" y="2615089"/>
            <a:ext cx="790341" cy="296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Goal 01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AA92ACD-4128-6B8E-EEEC-DD2AC2AFB01F}"/>
              </a:ext>
            </a:extLst>
          </p:cNvPr>
          <p:cNvSpPr txBox="1"/>
          <p:nvPr/>
        </p:nvSpPr>
        <p:spPr>
          <a:xfrm>
            <a:off x="10418728" y="2615089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Goal 02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4AB5CA5-3AD2-4176-C448-C47C90C380FD}"/>
              </a:ext>
            </a:extLst>
          </p:cNvPr>
          <p:cNvSpPr txBox="1"/>
          <p:nvPr/>
        </p:nvSpPr>
        <p:spPr>
          <a:xfrm>
            <a:off x="8369313" y="4646009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Goal 03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765D622-1FC0-DCB0-545A-2653A28FE4E4}"/>
              </a:ext>
            </a:extLst>
          </p:cNvPr>
          <p:cNvSpPr txBox="1"/>
          <p:nvPr/>
        </p:nvSpPr>
        <p:spPr>
          <a:xfrm>
            <a:off x="10418728" y="4646009"/>
            <a:ext cx="838324" cy="296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Goal 04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EBF6EC5-4319-1C9A-326E-97A9B638E739}"/>
              </a:ext>
            </a:extLst>
          </p:cNvPr>
          <p:cNvSpPr txBox="1"/>
          <p:nvPr/>
        </p:nvSpPr>
        <p:spPr>
          <a:xfrm>
            <a:off x="3183327" y="3203103"/>
            <a:ext cx="23743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Why K-means?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A85B8C1-8383-8333-1BAA-78E7CE7E042A}"/>
              </a:ext>
            </a:extLst>
          </p:cNvPr>
          <p:cNvSpPr txBox="1"/>
          <p:nvPr/>
        </p:nvSpPr>
        <p:spPr>
          <a:xfrm>
            <a:off x="3336841" y="3628379"/>
            <a:ext cx="4069940" cy="168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CCCCC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 algorithm that can predict</a:t>
            </a:r>
            <a:r>
              <a:rPr lang="en-GB" sz="1000" dirty="0">
                <a:solidFill>
                  <a:srgbClr val="CCCCC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new song clusters instantly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CCCCC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Centroids enable</a:t>
            </a:r>
            <a:r>
              <a:rPr lang="en-GB" sz="1000" dirty="0">
                <a:solidFill>
                  <a:srgbClr val="CCCCC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your cosine similarity recommendation logic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CCCCC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Spherical clusters match</a:t>
            </a:r>
            <a:r>
              <a:rPr lang="en-GB" sz="1000" dirty="0">
                <a:solidFill>
                  <a:srgbClr val="CCCCC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your audio feature geometry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CCCCC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Supports two-level clustering</a:t>
            </a:r>
            <a:r>
              <a:rPr lang="en-GB" sz="1000" dirty="0">
                <a:solidFill>
                  <a:srgbClr val="CCCCC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(main + subclusters) efficiently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CCCCC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600x faster</a:t>
            </a:r>
            <a:r>
              <a:rPr lang="en-GB" sz="1000" dirty="0">
                <a:solidFill>
                  <a:srgbClr val="CCCCC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than hierarchical (Good for larger datasets and scalable)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CCCCC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Production-ready</a:t>
            </a:r>
            <a:r>
              <a:rPr lang="en-GB" sz="1000" dirty="0">
                <a:solidFill>
                  <a:srgbClr val="CCCCC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for real-time ingestion and recommendations</a:t>
            </a:r>
          </a:p>
          <a:p>
            <a:pPr>
              <a:lnSpc>
                <a:spcPct val="150000"/>
              </a:lnSpc>
            </a:pPr>
            <a:endParaRPr lang="en-IN" sz="1000" dirty="0">
              <a:solidFill>
                <a:srgbClr val="B4B5B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02FFE2C-FAD5-576C-37A0-6BF01BE54202}"/>
              </a:ext>
            </a:extLst>
          </p:cNvPr>
          <p:cNvSpPr txBox="1"/>
          <p:nvPr/>
        </p:nvSpPr>
        <p:spPr>
          <a:xfrm>
            <a:off x="3183327" y="837450"/>
            <a:ext cx="29126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Model Selection</a:t>
            </a:r>
          </a:p>
        </p:txBody>
      </p:sp>
      <p:sp>
        <p:nvSpPr>
          <p:cNvPr id="131" name="TextBox 130">
            <a:hlinkClick r:id="rId10" action="ppaction://hlinksldjump"/>
            <a:extLst>
              <a:ext uri="{FF2B5EF4-FFF2-40B4-BE49-F238E27FC236}">
                <a16:creationId xmlns:a16="http://schemas.microsoft.com/office/drawing/2014/main" id="{E0B4CB8B-0BD0-34E6-3079-A2D70AFA0536}"/>
              </a:ext>
            </a:extLst>
          </p:cNvPr>
          <p:cNvSpPr txBox="1"/>
          <p:nvPr/>
        </p:nvSpPr>
        <p:spPr>
          <a:xfrm>
            <a:off x="869323" y="3932014"/>
            <a:ext cx="2089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Hyperparameter Tuning </a:t>
            </a:r>
          </a:p>
        </p:txBody>
      </p:sp>
      <p:pic>
        <p:nvPicPr>
          <p:cNvPr id="2" name="Picture 1" descr="Two men sitting at a table with drinks&#10;&#10;AI-generated content may be incorrect.">
            <a:extLst>
              <a:ext uri="{FF2B5EF4-FFF2-40B4-BE49-F238E27FC236}">
                <a16:creationId xmlns:a16="http://schemas.microsoft.com/office/drawing/2014/main" id="{7D774DDB-A3CD-03BD-5573-BCC2C08A89CB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465928" y="328586"/>
            <a:ext cx="238127" cy="2249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hlinkClick r:id="rId11" action="ppaction://hlinksldjump"/>
            <a:extLst>
              <a:ext uri="{FF2B5EF4-FFF2-40B4-BE49-F238E27FC236}">
                <a16:creationId xmlns:a16="http://schemas.microsoft.com/office/drawing/2014/main" id="{85CDA5F3-6699-7459-27AB-663B9258F4F8}"/>
              </a:ext>
            </a:extLst>
          </p:cNvPr>
          <p:cNvSpPr txBox="1"/>
          <p:nvPr/>
        </p:nvSpPr>
        <p:spPr>
          <a:xfrm>
            <a:off x="869323" y="4837548"/>
            <a:ext cx="21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Operational Architecture </a:t>
            </a:r>
          </a:p>
        </p:txBody>
      </p:sp>
    </p:spTree>
    <p:extLst>
      <p:ext uri="{BB962C8B-B14F-4D97-AF65-F5344CB8AC3E}">
        <p14:creationId xmlns:p14="http://schemas.microsoft.com/office/powerpoint/2010/main" val="83198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8808AC5-F9F7-B664-ED93-1D14F1AC9620}"/>
              </a:ext>
            </a:extLst>
          </p:cNvPr>
          <p:cNvSpPr/>
          <p:nvPr/>
        </p:nvSpPr>
        <p:spPr>
          <a:xfrm>
            <a:off x="3008671" y="2788458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2381173-9D11-EA28-C232-8562E09E7A8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59F75F-3F6A-F6DE-C7C4-920FB32200D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Graphic 78">
            <a:extLst>
              <a:ext uri="{FF2B5EF4-FFF2-40B4-BE49-F238E27FC236}">
                <a16:creationId xmlns:a16="http://schemas.microsoft.com/office/drawing/2014/main" id="{2770181D-94BB-87F9-9F1C-C577F541544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9106057-6687-7436-2443-36CF82D5A99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4A7847-1DE0-AD95-89D9-1E57C8FC89CF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3E34699-0E70-A7E6-2486-2B30BE804770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9" name="Oval 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16EA037-44E9-8803-2C22-FB4BE4803835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9535D36F-63A6-78B9-EE09-98917FF6DABB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C4D594-9E9F-1943-9613-AC194EDED275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6" name="Oval 1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6DD6830-AD3A-7B82-FF35-7ECF72F81C5A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660E774-EC98-9A05-AF92-109C9A2EE2DC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9" name="TextBox 18">
            <a:hlinkClick r:id="rId2" action="ppaction://hlinksldjump"/>
            <a:extLst>
              <a:ext uri="{FF2B5EF4-FFF2-40B4-BE49-F238E27FC236}">
                <a16:creationId xmlns:a16="http://schemas.microsoft.com/office/drawing/2014/main" id="{1CCC2971-2C56-189B-DD23-3B51390F7503}"/>
              </a:ext>
            </a:extLst>
          </p:cNvPr>
          <p:cNvSpPr txBox="1"/>
          <p:nvPr/>
        </p:nvSpPr>
        <p:spPr>
          <a:xfrm>
            <a:off x="869323" y="845770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Problem Statement</a:t>
            </a:r>
          </a:p>
        </p:txBody>
      </p:sp>
      <p:sp>
        <p:nvSpPr>
          <p:cNvPr id="20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43B032A3-3E62-E566-9A35-51E934CC44C6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extBox 20">
            <a:hlinkClick r:id="rId3" action="ppaction://hlinksldjump"/>
            <a:extLst>
              <a:ext uri="{FF2B5EF4-FFF2-40B4-BE49-F238E27FC236}">
                <a16:creationId xmlns:a16="http://schemas.microsoft.com/office/drawing/2014/main" id="{145FBB1F-D7B7-C39E-10FF-20B0AAE3223F}"/>
              </a:ext>
            </a:extLst>
          </p:cNvPr>
          <p:cNvSpPr txBox="1"/>
          <p:nvPr/>
        </p:nvSpPr>
        <p:spPr>
          <a:xfrm>
            <a:off x="869323" y="1302704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Vision</a:t>
            </a:r>
          </a:p>
        </p:txBody>
      </p:sp>
      <p:sp>
        <p:nvSpPr>
          <p:cNvPr id="22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01B392C6-CC3C-E69A-CC85-8AAC87A0D86C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TextBox 26">
            <a:hlinkClick r:id="rId4" action="ppaction://hlinksldjump"/>
            <a:extLst>
              <a:ext uri="{FF2B5EF4-FFF2-40B4-BE49-F238E27FC236}">
                <a16:creationId xmlns:a16="http://schemas.microsoft.com/office/drawing/2014/main" id="{5496D252-FA5F-842C-6AB6-FA0C2579805D}"/>
              </a:ext>
            </a:extLst>
          </p:cNvPr>
          <p:cNvSpPr txBox="1"/>
          <p:nvPr/>
        </p:nvSpPr>
        <p:spPr>
          <a:xfrm>
            <a:off x="869323" y="175178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Dataset Exploration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AFBC6F-E544-4001-3CE5-FA0C93435425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29" name="Freeform: Shape 26">
              <a:hlinkClick r:id="rId4" action="ppaction://hlinksldjump"/>
              <a:extLst>
                <a:ext uri="{FF2B5EF4-FFF2-40B4-BE49-F238E27FC236}">
                  <a16:creationId xmlns:a16="http://schemas.microsoft.com/office/drawing/2014/main" id="{34BDCF9B-D997-7907-E275-B6E453175149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7">
              <a:hlinkClick r:id="rId4" action="ppaction://hlinksldjump"/>
              <a:extLst>
                <a:ext uri="{FF2B5EF4-FFF2-40B4-BE49-F238E27FC236}">
                  <a16:creationId xmlns:a16="http://schemas.microsoft.com/office/drawing/2014/main" id="{57F1E9E4-C2A7-39B5-38D1-740A0CF69129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28">
              <a:hlinkClick r:id="rId4" action="ppaction://hlinksldjump"/>
              <a:extLst>
                <a:ext uri="{FF2B5EF4-FFF2-40B4-BE49-F238E27FC236}">
                  <a16:creationId xmlns:a16="http://schemas.microsoft.com/office/drawing/2014/main" id="{DDF7E7DA-3ECD-49F0-E687-0CB62E7CB56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" name="TextBox 33">
            <a:hlinkClick r:id="rId5" action="ppaction://hlinksldjump"/>
            <a:extLst>
              <a:ext uri="{FF2B5EF4-FFF2-40B4-BE49-F238E27FC236}">
                <a16:creationId xmlns:a16="http://schemas.microsoft.com/office/drawing/2014/main" id="{E9F0E4AC-E015-9A1C-9603-1A66AF0DC646}"/>
              </a:ext>
            </a:extLst>
          </p:cNvPr>
          <p:cNvSpPr txBox="1"/>
          <p:nvPr/>
        </p:nvSpPr>
        <p:spPr>
          <a:xfrm>
            <a:off x="869323" y="2200874"/>
            <a:ext cx="1340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Data Cleaning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57F03FF-95A9-D5F5-09DA-1F788B6F4606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41" name="Rectangle: Rounded Corners 40">
              <a:hlinkClick r:id="rId5" action="ppaction://hlinksldjump"/>
              <a:extLst>
                <a:ext uri="{FF2B5EF4-FFF2-40B4-BE49-F238E27FC236}">
                  <a16:creationId xmlns:a16="http://schemas.microsoft.com/office/drawing/2014/main" id="{AC55A353-9D69-5C0D-67DA-4DB414A478C6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3" name="Graphic 42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5723F6B3-036F-0C58-B1FE-34124A1E1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D13E228-0F49-C85B-92A6-BD8438B38089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47" name="Rectangle: Rounded Corners 48">
              <a:hlinkClick r:id="rId8" action="ppaction://hlinksldjump"/>
              <a:extLst>
                <a:ext uri="{FF2B5EF4-FFF2-40B4-BE49-F238E27FC236}">
                  <a16:creationId xmlns:a16="http://schemas.microsoft.com/office/drawing/2014/main" id="{E900C16F-64AA-CD3E-ABBC-BB6C214E7DCC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6E1DAB94-CA3B-7BB5-F287-D77A669D2749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50" name="TextBox 49">
            <a:hlinkClick r:id="rId8" action="ppaction://hlinksldjump"/>
            <a:extLst>
              <a:ext uri="{FF2B5EF4-FFF2-40B4-BE49-F238E27FC236}">
                <a16:creationId xmlns:a16="http://schemas.microsoft.com/office/drawing/2014/main" id="{26C2B479-239C-4780-ABAE-3CE29F8A364A}"/>
              </a:ext>
            </a:extLst>
          </p:cNvPr>
          <p:cNvSpPr txBox="1"/>
          <p:nvPr/>
        </p:nvSpPr>
        <p:spPr>
          <a:xfrm>
            <a:off x="869323" y="2649959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Feature Engineering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3BD471D-ED29-F994-5A30-77FABFEBC3E9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146E3B76-8397-0433-C90F-2B5E8B0901FA}"/>
              </a:ext>
            </a:extLst>
          </p:cNvPr>
          <p:cNvSpPr txBox="1"/>
          <p:nvPr/>
        </p:nvSpPr>
        <p:spPr>
          <a:xfrm>
            <a:off x="869323" y="3479247"/>
            <a:ext cx="1447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Model Selection </a:t>
            </a:r>
          </a:p>
        </p:txBody>
      </p:sp>
      <p:sp>
        <p:nvSpPr>
          <p:cNvPr id="55" name="Freeform: Shape 49">
            <a:hlinkClick r:id="rId9" action="ppaction://hlinksldjump"/>
            <a:extLst>
              <a:ext uri="{FF2B5EF4-FFF2-40B4-BE49-F238E27FC236}">
                <a16:creationId xmlns:a16="http://schemas.microsoft.com/office/drawing/2014/main" id="{1E08E5C9-617C-48D7-EA00-DF8B3399F95C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TextBox 57">
            <a:hlinkClick r:id="rId10" action="ppaction://hlinksldjump"/>
            <a:extLst>
              <a:ext uri="{FF2B5EF4-FFF2-40B4-BE49-F238E27FC236}">
                <a16:creationId xmlns:a16="http://schemas.microsoft.com/office/drawing/2014/main" id="{F8177CF0-6EC2-234C-D82B-6F92FF07A60C}"/>
              </a:ext>
            </a:extLst>
          </p:cNvPr>
          <p:cNvSpPr txBox="1"/>
          <p:nvPr/>
        </p:nvSpPr>
        <p:spPr>
          <a:xfrm>
            <a:off x="869323" y="3932014"/>
            <a:ext cx="2089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Hyperparameter Tuning </a:t>
            </a:r>
          </a:p>
        </p:txBody>
      </p:sp>
      <p:sp>
        <p:nvSpPr>
          <p:cNvPr id="62" name="Freeform: Shape 57">
            <a:hlinkClick r:id="rId10" action="ppaction://hlinksldjump"/>
            <a:extLst>
              <a:ext uri="{FF2B5EF4-FFF2-40B4-BE49-F238E27FC236}">
                <a16:creationId xmlns:a16="http://schemas.microsoft.com/office/drawing/2014/main" id="{288C056F-7D58-5790-2DFB-48B748C164E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1ED760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TextBox 63">
            <a:hlinkClick r:id="rId11" action="ppaction://hlinksldjump"/>
            <a:extLst>
              <a:ext uri="{FF2B5EF4-FFF2-40B4-BE49-F238E27FC236}">
                <a16:creationId xmlns:a16="http://schemas.microsoft.com/office/drawing/2014/main" id="{94E67C7A-9C21-1A39-EB70-C1110679F4E2}"/>
              </a:ext>
            </a:extLst>
          </p:cNvPr>
          <p:cNvSpPr txBox="1"/>
          <p:nvPr/>
        </p:nvSpPr>
        <p:spPr>
          <a:xfrm>
            <a:off x="869323" y="4384781"/>
            <a:ext cx="2145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Results &amp; Cluster Naming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264B851-30C1-5F28-4AD8-153FF0945698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67" name="Freeform: Shape 63">
              <a:hlinkClick r:id="rId11" action="ppaction://hlinksldjump"/>
              <a:extLst>
                <a:ext uri="{FF2B5EF4-FFF2-40B4-BE49-F238E27FC236}">
                  <a16:creationId xmlns:a16="http://schemas.microsoft.com/office/drawing/2014/main" id="{7C9820D4-21FB-25D2-54D3-D1E245384F00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78">
              <a:hlinkClick r:id="rId11" action="ppaction://hlinksldjump"/>
              <a:extLst>
                <a:ext uri="{FF2B5EF4-FFF2-40B4-BE49-F238E27FC236}">
                  <a16:creationId xmlns:a16="http://schemas.microsoft.com/office/drawing/2014/main" id="{5A74ADB5-A8EC-B73D-E178-C15AAA3FC91E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9A4DBD6-7B46-270A-9410-0BD8D73211BD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79" name="Freeform: Shape 93">
              <a:hlinkClick r:id="rId11" action="ppaction://hlinksldjump"/>
              <a:extLst>
                <a:ext uri="{FF2B5EF4-FFF2-40B4-BE49-F238E27FC236}">
                  <a16:creationId xmlns:a16="http://schemas.microsoft.com/office/drawing/2014/main" id="{42D7BC34-A3D8-DF07-FA1A-4F0565133CC3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95">
              <a:hlinkClick r:id="rId11" action="ppaction://hlinksldjump"/>
              <a:extLst>
                <a:ext uri="{FF2B5EF4-FFF2-40B4-BE49-F238E27FC236}">
                  <a16:creationId xmlns:a16="http://schemas.microsoft.com/office/drawing/2014/main" id="{2322B352-6747-7DB3-23DD-332A291362B6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6" name="TextBox 85">
            <a:hlinkClick r:id="rId12" action="ppaction://hlinksldjump"/>
            <a:extLst>
              <a:ext uri="{FF2B5EF4-FFF2-40B4-BE49-F238E27FC236}">
                <a16:creationId xmlns:a16="http://schemas.microsoft.com/office/drawing/2014/main" id="{53C689C5-1B6A-25F1-BC45-86173637137F}"/>
              </a:ext>
            </a:extLst>
          </p:cNvPr>
          <p:cNvSpPr txBox="1"/>
          <p:nvPr/>
        </p:nvSpPr>
        <p:spPr>
          <a:xfrm>
            <a:off x="869323" y="5290315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Results &amp; Analysis</a:t>
            </a:r>
          </a:p>
        </p:txBody>
      </p:sp>
      <p:sp>
        <p:nvSpPr>
          <p:cNvPr id="87" name="Freeform: Shape 101">
            <a:hlinkClick r:id="rId12" action="ppaction://hlinksldjump"/>
            <a:extLst>
              <a:ext uri="{FF2B5EF4-FFF2-40B4-BE49-F238E27FC236}">
                <a16:creationId xmlns:a16="http://schemas.microsoft.com/office/drawing/2014/main" id="{DCBB0473-A2EE-E839-D406-D055DBB82BFC}"/>
              </a:ext>
            </a:extLst>
          </p:cNvPr>
          <p:cNvSpPr/>
          <p:nvPr/>
        </p:nvSpPr>
        <p:spPr>
          <a:xfrm>
            <a:off x="436263" y="5292935"/>
            <a:ext cx="198499" cy="198487"/>
          </a:xfrm>
          <a:custGeom>
            <a:avLst/>
            <a:gdLst>
              <a:gd name="connsiteX0" fmla="*/ 676275 w 692188"/>
              <a:gd name="connsiteY0" fmla="*/ 478060 h 692149"/>
              <a:gd name="connsiteX1" fmla="*/ 466154 w 692188"/>
              <a:gd name="connsiteY1" fmla="*/ 394049 h 692149"/>
              <a:gd name="connsiteX2" fmla="*/ 434150 w 692188"/>
              <a:gd name="connsiteY2" fmla="*/ 407956 h 692149"/>
              <a:gd name="connsiteX3" fmla="*/ 400907 w 692188"/>
              <a:gd name="connsiteY3" fmla="*/ 491871 h 692149"/>
              <a:gd name="connsiteX4" fmla="*/ 389096 w 692188"/>
              <a:gd name="connsiteY4" fmla="*/ 498729 h 692149"/>
              <a:gd name="connsiteX5" fmla="*/ 265462 w 692188"/>
              <a:gd name="connsiteY5" fmla="*/ 443675 h 692149"/>
              <a:gd name="connsiteX6" fmla="*/ 193453 w 692188"/>
              <a:gd name="connsiteY6" fmla="*/ 302038 h 692149"/>
              <a:gd name="connsiteX7" fmla="*/ 199644 w 692188"/>
              <a:gd name="connsiteY7" fmla="*/ 291751 h 692149"/>
              <a:gd name="connsiteX8" fmla="*/ 284131 w 692188"/>
              <a:gd name="connsiteY8" fmla="*/ 258223 h 692149"/>
              <a:gd name="connsiteX9" fmla="*/ 298037 w 692188"/>
              <a:gd name="connsiteY9" fmla="*/ 225647 h 692149"/>
              <a:gd name="connsiteX10" fmla="*/ 215360 w 692188"/>
              <a:gd name="connsiteY10" fmla="*/ 18669 h 692149"/>
              <a:gd name="connsiteX11" fmla="*/ 198787 w 692188"/>
              <a:gd name="connsiteY11" fmla="*/ 0 h 692149"/>
              <a:gd name="connsiteX12" fmla="*/ 192024 w 692188"/>
              <a:gd name="connsiteY12" fmla="*/ 0 h 692149"/>
              <a:gd name="connsiteX13" fmla="*/ 183928 w 692188"/>
              <a:gd name="connsiteY13" fmla="*/ 0 h 692149"/>
              <a:gd name="connsiteX14" fmla="*/ 174498 w 692188"/>
              <a:gd name="connsiteY14" fmla="*/ 0 h 692149"/>
              <a:gd name="connsiteX15" fmla="*/ 151924 w 692188"/>
              <a:gd name="connsiteY15" fmla="*/ 2858 h 692149"/>
              <a:gd name="connsiteX16" fmla="*/ 13335 w 692188"/>
              <a:gd name="connsiteY16" fmla="*/ 119063 h 692149"/>
              <a:gd name="connsiteX17" fmla="*/ 0 w 692188"/>
              <a:gd name="connsiteY17" fmla="*/ 173069 h 692149"/>
              <a:gd name="connsiteX18" fmla="*/ 0 w 692188"/>
              <a:gd name="connsiteY18" fmla="*/ 181166 h 692149"/>
              <a:gd name="connsiteX19" fmla="*/ 0 w 692188"/>
              <a:gd name="connsiteY19" fmla="*/ 189262 h 692149"/>
              <a:gd name="connsiteX20" fmla="*/ 0 w 692188"/>
              <a:gd name="connsiteY20" fmla="*/ 198692 h 692149"/>
              <a:gd name="connsiteX21" fmla="*/ 0 w 692188"/>
              <a:gd name="connsiteY21" fmla="*/ 208121 h 692149"/>
              <a:gd name="connsiteX22" fmla="*/ 0 w 692188"/>
              <a:gd name="connsiteY22" fmla="*/ 212217 h 692149"/>
              <a:gd name="connsiteX23" fmla="*/ 667 w 692188"/>
              <a:gd name="connsiteY23" fmla="*/ 215170 h 692149"/>
              <a:gd name="connsiteX24" fmla="*/ 667 w 692188"/>
              <a:gd name="connsiteY24" fmla="*/ 217551 h 692149"/>
              <a:gd name="connsiteX25" fmla="*/ 667 w 692188"/>
              <a:gd name="connsiteY25" fmla="*/ 219932 h 692149"/>
              <a:gd name="connsiteX26" fmla="*/ 0 w 692188"/>
              <a:gd name="connsiteY26" fmla="*/ 222885 h 692149"/>
              <a:gd name="connsiteX27" fmla="*/ 0 w 692188"/>
              <a:gd name="connsiteY27" fmla="*/ 228314 h 692149"/>
              <a:gd name="connsiteX28" fmla="*/ 1429 w 692188"/>
              <a:gd name="connsiteY28" fmla="*/ 233648 h 692149"/>
              <a:gd name="connsiteX29" fmla="*/ 56769 w 692188"/>
              <a:gd name="connsiteY29" fmla="*/ 424625 h 692149"/>
              <a:gd name="connsiteX30" fmla="*/ 401479 w 692188"/>
              <a:gd name="connsiteY30" fmla="*/ 682371 h 692149"/>
              <a:gd name="connsiteX31" fmla="*/ 517589 w 692188"/>
              <a:gd name="connsiteY31" fmla="*/ 690848 h 692149"/>
              <a:gd name="connsiteX32" fmla="*/ 692182 w 692188"/>
              <a:gd name="connsiteY32" fmla="*/ 501968 h 692149"/>
              <a:gd name="connsiteX33" fmla="*/ 676180 w 692188"/>
              <a:gd name="connsiteY33" fmla="*/ 477679 h 692149"/>
              <a:gd name="connsiteX34" fmla="*/ 650367 w 692188"/>
              <a:gd name="connsiteY34" fmla="*/ 520065 h 692149"/>
              <a:gd name="connsiteX35" fmla="*/ 538925 w 692188"/>
              <a:gd name="connsiteY35" fmla="*/ 646271 h 692149"/>
              <a:gd name="connsiteX36" fmla="*/ 493014 w 692188"/>
              <a:gd name="connsiteY36" fmla="*/ 651701 h 692149"/>
              <a:gd name="connsiteX37" fmla="*/ 58103 w 692188"/>
              <a:gd name="connsiteY37" fmla="*/ 320421 h 692149"/>
              <a:gd name="connsiteX38" fmla="*/ 40577 w 692188"/>
              <a:gd name="connsiteY38" fmla="*/ 194405 h 692149"/>
              <a:gd name="connsiteX39" fmla="*/ 171164 w 692188"/>
              <a:gd name="connsiteY39" fmla="*/ 42101 h 692149"/>
              <a:gd name="connsiteX40" fmla="*/ 184023 w 692188"/>
              <a:gd name="connsiteY40" fmla="*/ 49149 h 692149"/>
              <a:gd name="connsiteX41" fmla="*/ 252222 w 692188"/>
              <a:gd name="connsiteY41" fmla="*/ 219932 h 692149"/>
              <a:gd name="connsiteX42" fmla="*/ 248317 w 692188"/>
              <a:gd name="connsiteY42" fmla="*/ 228886 h 692149"/>
              <a:gd name="connsiteX43" fmla="*/ 167545 w 692188"/>
              <a:gd name="connsiteY43" fmla="*/ 260985 h 692149"/>
              <a:gd name="connsiteX44" fmla="*/ 152114 w 692188"/>
              <a:gd name="connsiteY44" fmla="*/ 283559 h 692149"/>
              <a:gd name="connsiteX45" fmla="*/ 307467 w 692188"/>
              <a:gd name="connsiteY45" fmla="*/ 518255 h 692149"/>
              <a:gd name="connsiteX46" fmla="*/ 410242 w 692188"/>
              <a:gd name="connsiteY46" fmla="*/ 540163 h 692149"/>
              <a:gd name="connsiteX47" fmla="*/ 431101 w 692188"/>
              <a:gd name="connsiteY47" fmla="*/ 525018 h 692149"/>
              <a:gd name="connsiteX48" fmla="*/ 463487 w 692188"/>
              <a:gd name="connsiteY48" fmla="*/ 443675 h 692149"/>
              <a:gd name="connsiteX49" fmla="*/ 471964 w 692188"/>
              <a:gd name="connsiteY49" fmla="*/ 439865 h 692149"/>
              <a:gd name="connsiteX50" fmla="*/ 643319 w 692188"/>
              <a:gd name="connsiteY50" fmla="*/ 508349 h 692149"/>
              <a:gd name="connsiteX51" fmla="*/ 650272 w 692188"/>
              <a:gd name="connsiteY51" fmla="*/ 520065 h 69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188" h="692149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88" name="Graphic 87" descr="Space Saucer with solid fill">
            <a:extLst>
              <a:ext uri="{FF2B5EF4-FFF2-40B4-BE49-F238E27FC236}">
                <a16:creationId xmlns:a16="http://schemas.microsoft.com/office/drawing/2014/main" id="{D3CECEE6-ECF8-A2B7-3116-2CD8FA5902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9455" y="5720899"/>
            <a:ext cx="267403" cy="267403"/>
          </a:xfrm>
          <a:prstGeom prst="rect">
            <a:avLst/>
          </a:prstGeom>
        </p:spPr>
      </p:pic>
      <p:sp>
        <p:nvSpPr>
          <p:cNvPr id="89" name="TextBox 88">
            <a:hlinkClick r:id="rId12" action="ppaction://hlinksldjump"/>
            <a:extLst>
              <a:ext uri="{FF2B5EF4-FFF2-40B4-BE49-F238E27FC236}">
                <a16:creationId xmlns:a16="http://schemas.microsoft.com/office/drawing/2014/main" id="{EBA3E4A9-CE95-DA8E-4A47-6565876FF729}"/>
              </a:ext>
            </a:extLst>
          </p:cNvPr>
          <p:cNvSpPr txBox="1"/>
          <p:nvPr/>
        </p:nvSpPr>
        <p:spPr>
          <a:xfrm>
            <a:off x="869323" y="5711303"/>
            <a:ext cx="1571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Future Exploration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B259C1C-EDB5-080B-F600-51C28A6D3281}"/>
              </a:ext>
            </a:extLst>
          </p:cNvPr>
          <p:cNvSpPr txBox="1"/>
          <p:nvPr/>
        </p:nvSpPr>
        <p:spPr>
          <a:xfrm>
            <a:off x="10659597" y="328923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Matthieu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6E6B27-C3CA-5B7B-1C2F-8459A600D9CC}"/>
              </a:ext>
            </a:extLst>
          </p:cNvPr>
          <p:cNvSpPr/>
          <p:nvPr/>
        </p:nvSpPr>
        <p:spPr>
          <a:xfrm>
            <a:off x="7772401" y="837450"/>
            <a:ext cx="4419600" cy="5698541"/>
          </a:xfrm>
          <a:prstGeom prst="roundRect">
            <a:avLst>
              <a:gd name="adj" fmla="val 9225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121EFB3-B843-B483-68CA-8AD44FEDED01}"/>
              </a:ext>
            </a:extLst>
          </p:cNvPr>
          <p:cNvSpPr/>
          <p:nvPr/>
        </p:nvSpPr>
        <p:spPr>
          <a:xfrm>
            <a:off x="8420081" y="3330525"/>
            <a:ext cx="3647748" cy="456119"/>
          </a:xfrm>
          <a:prstGeom prst="roundRect">
            <a:avLst>
              <a:gd name="adj" fmla="val 50000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>
                <a:ea typeface="Calibri"/>
                <a:cs typeface="Calibri"/>
              </a:rPr>
              <a:t>Silhouette Score</a:t>
            </a:r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367B83C-C56D-B8E8-C872-B9EC3383CB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42715" y="1265858"/>
            <a:ext cx="4126035" cy="2017566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44187EC-FF42-BDA6-566F-0ACDB179A4D1}"/>
              </a:ext>
            </a:extLst>
          </p:cNvPr>
          <p:cNvSpPr/>
          <p:nvPr/>
        </p:nvSpPr>
        <p:spPr>
          <a:xfrm>
            <a:off x="3089432" y="3786107"/>
            <a:ext cx="3154201" cy="627062"/>
          </a:xfrm>
          <a:prstGeom prst="roundRect">
            <a:avLst>
              <a:gd name="adj" fmla="val 50000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F6A798-1421-773D-D672-583E9B7EF8A4}"/>
              </a:ext>
            </a:extLst>
          </p:cNvPr>
          <p:cNvSpPr txBox="1"/>
          <p:nvPr/>
        </p:nvSpPr>
        <p:spPr>
          <a:xfrm>
            <a:off x="3194211" y="3892562"/>
            <a:ext cx="284960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Poppins Medium"/>
                <a:cs typeface="Poppins Medium"/>
              </a:rPr>
              <a:t>Optimal k=6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4A61CB0-88E3-24DD-6AF8-E3665F11CA3D}"/>
              </a:ext>
            </a:extLst>
          </p:cNvPr>
          <p:cNvSpPr/>
          <p:nvPr/>
        </p:nvSpPr>
        <p:spPr>
          <a:xfrm>
            <a:off x="8420081" y="6023752"/>
            <a:ext cx="3650400" cy="457200"/>
          </a:xfrm>
          <a:prstGeom prst="roundRect">
            <a:avLst>
              <a:gd name="adj" fmla="val 50000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>
                <a:ea typeface="Calibri"/>
                <a:cs typeface="Calibri"/>
              </a:rPr>
              <a:t>Elbow Curve</a:t>
            </a:r>
          </a:p>
        </p:txBody>
      </p:sp>
      <p:pic>
        <p:nvPicPr>
          <p:cNvPr id="15" name="Picture 14" descr="A graph with a line&#10;&#10;AI-generated content may be incorrect.">
            <a:extLst>
              <a:ext uri="{FF2B5EF4-FFF2-40B4-BE49-F238E27FC236}">
                <a16:creationId xmlns:a16="http://schemas.microsoft.com/office/drawing/2014/main" id="{51CF69CE-3AC5-6C67-CBBE-3ABD00E7BB1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42715" y="3958031"/>
            <a:ext cx="4108932" cy="2045079"/>
          </a:xfrm>
          <a:prstGeom prst="rect">
            <a:avLst/>
          </a:prstGeom>
        </p:spPr>
      </p:pic>
      <p:sp>
        <p:nvSpPr>
          <p:cNvPr id="32" name="Left Brace 31">
            <a:extLst>
              <a:ext uri="{FF2B5EF4-FFF2-40B4-BE49-F238E27FC236}">
                <a16:creationId xmlns:a16="http://schemas.microsoft.com/office/drawing/2014/main" id="{8491352D-911D-A4F3-0DA9-B699A1AEC936}"/>
              </a:ext>
            </a:extLst>
          </p:cNvPr>
          <p:cNvSpPr/>
          <p:nvPr/>
        </p:nvSpPr>
        <p:spPr>
          <a:xfrm>
            <a:off x="6283987" y="3528806"/>
            <a:ext cx="1758728" cy="2648709"/>
          </a:xfrm>
          <a:prstGeom prst="leftBrace">
            <a:avLst>
              <a:gd name="adj1" fmla="val 45805"/>
              <a:gd name="adj2" fmla="val 22846"/>
            </a:avLst>
          </a:prstGeom>
          <a:ln w="19050" cap="flat" cmpd="sng" algn="ctr">
            <a:solidFill>
              <a:srgbClr val="1ED76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2918159" y="803402"/>
            <a:ext cx="4896337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Poppins Medium"/>
                <a:cs typeface="Poppins Medium"/>
              </a:rPr>
              <a:t>Hyperparameter Tuning</a:t>
            </a:r>
          </a:p>
        </p:txBody>
      </p:sp>
      <p:pic>
        <p:nvPicPr>
          <p:cNvPr id="2" name="Picture 1" descr="Two men sitting at a table with drinks&#10;&#10;AI-generated content may be incorrect.">
            <a:extLst>
              <a:ext uri="{FF2B5EF4-FFF2-40B4-BE49-F238E27FC236}">
                <a16:creationId xmlns:a16="http://schemas.microsoft.com/office/drawing/2014/main" id="{D1D6053C-EAC3-21E1-6F18-8EA060A74DE6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465928" y="328586"/>
            <a:ext cx="238127" cy="22497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TextBox 23">
            <a:hlinkClick r:id="rId11" action="ppaction://hlinksldjump"/>
            <a:extLst>
              <a:ext uri="{FF2B5EF4-FFF2-40B4-BE49-F238E27FC236}">
                <a16:creationId xmlns:a16="http://schemas.microsoft.com/office/drawing/2014/main" id="{37EE87DF-7877-E37B-7082-FF3F56B785DE}"/>
              </a:ext>
            </a:extLst>
          </p:cNvPr>
          <p:cNvSpPr txBox="1"/>
          <p:nvPr/>
        </p:nvSpPr>
        <p:spPr>
          <a:xfrm>
            <a:off x="869323" y="4837548"/>
            <a:ext cx="21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Operational Architecture </a:t>
            </a:r>
          </a:p>
        </p:txBody>
      </p:sp>
    </p:spTree>
    <p:extLst>
      <p:ext uri="{BB962C8B-B14F-4D97-AF65-F5344CB8AC3E}">
        <p14:creationId xmlns:p14="http://schemas.microsoft.com/office/powerpoint/2010/main" val="3925121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31" grpId="0" animBg="1"/>
      <p:bldP spid="36" grpId="0"/>
      <p:bldP spid="18" grpId="0" animBg="1"/>
      <p:bldP spid="3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1375</Words>
  <Application>Microsoft Macintosh PowerPoint</Application>
  <PresentationFormat>Widescreen</PresentationFormat>
  <Paragraphs>366</Paragraphs>
  <Slides>18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Open Sans</vt:lpstr>
      <vt:lpstr>Arial</vt:lpstr>
      <vt:lpstr>Poppins-Medium</vt:lpstr>
      <vt:lpstr>Calibri</vt:lpstr>
      <vt:lpstr>Poppins-Regular</vt:lpstr>
      <vt:lpstr>Poppins Medium</vt:lpstr>
      <vt:lpstr>Poppins SemiBold</vt:lpstr>
      <vt:lpstr>Courier New</vt:lpstr>
      <vt:lpstr>Calibri Light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Feroz Khan</cp:lastModifiedBy>
  <cp:revision>1</cp:revision>
  <dcterms:created xsi:type="dcterms:W3CDTF">2022-11-28T05:54:09Z</dcterms:created>
  <dcterms:modified xsi:type="dcterms:W3CDTF">2025-11-28T09:51:43Z</dcterms:modified>
</cp:coreProperties>
</file>